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C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4491B1-FB7D-44A4-AD15-F324EE708490}">
  <a:tblStyle styleId="{324491B1-FB7D-44A4-AD15-F324EE7084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3" d="100"/>
          <a:sy n="103" d="100"/>
        </p:scale>
        <p:origin x="874" y="77"/>
      </p:cViewPr>
      <p:guideLst>
        <p:guide orient="horz" pos="1620"/>
        <p:guide pos="2880"/>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94dea4bfb3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94dea4bfb3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Drew 1-6 &amp; 23-25</a:t>
            </a:r>
            <a:endParaRPr dirty="0"/>
          </a:p>
          <a:p>
            <a:pPr marL="0" lvl="0" indent="0" algn="l" rtl="0">
              <a:spcBef>
                <a:spcPts val="0"/>
              </a:spcBef>
              <a:spcAft>
                <a:spcPts val="0"/>
              </a:spcAft>
              <a:buNone/>
            </a:pPr>
            <a:r>
              <a:rPr lang="en" dirty="0"/>
              <a:t>Matt 7-11 &amp; 26-end </a:t>
            </a:r>
            <a:endParaRPr dirty="0"/>
          </a:p>
          <a:p>
            <a:pPr marL="0" lvl="0" indent="0" algn="l" rtl="0">
              <a:spcBef>
                <a:spcPts val="0"/>
              </a:spcBef>
              <a:spcAft>
                <a:spcPts val="0"/>
              </a:spcAft>
              <a:buNone/>
            </a:pPr>
            <a:r>
              <a:rPr lang="en" dirty="0"/>
              <a:t>Magda 12-18</a:t>
            </a:r>
            <a:endParaRPr dirty="0"/>
          </a:p>
          <a:p>
            <a:pPr marL="0" lvl="0" indent="0" algn="l" rtl="0">
              <a:spcBef>
                <a:spcPts val="0"/>
              </a:spcBef>
              <a:spcAft>
                <a:spcPts val="0"/>
              </a:spcAft>
              <a:buNone/>
            </a:pPr>
            <a:r>
              <a:rPr lang="en" dirty="0"/>
              <a:t>Riley 19-22</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9b3b6f751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9b3b6f751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Add Data description?</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b24b722a0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b24b722a0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b3b6f751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b3b6f751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94dea4bfb3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94dea4bfb3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 </a:t>
            </a:r>
            <a:endParaRPr/>
          </a:p>
          <a:p>
            <a:pPr marL="457200" lvl="0" indent="-298450" algn="l" rtl="0">
              <a:spcBef>
                <a:spcPts val="0"/>
              </a:spcBef>
              <a:spcAft>
                <a:spcPts val="0"/>
              </a:spcAft>
              <a:buSzPts val="1100"/>
              <a:buChar char="●"/>
            </a:pPr>
            <a:r>
              <a:rPr lang="en"/>
              <a:t>Python</a:t>
            </a:r>
            <a:endParaRPr/>
          </a:p>
          <a:p>
            <a:pPr marL="457200" lvl="0" indent="-298450" algn="l" rtl="0">
              <a:spcBef>
                <a:spcPts val="0"/>
              </a:spcBef>
              <a:spcAft>
                <a:spcPts val="0"/>
              </a:spcAft>
              <a:buSzPts val="1100"/>
              <a:buChar char="●"/>
            </a:pPr>
            <a:r>
              <a:rPr lang="en"/>
              <a:t>Logistic regression</a:t>
            </a:r>
            <a:endParaRPr/>
          </a:p>
          <a:p>
            <a:pPr marL="457200" lvl="0" indent="-298450" algn="l" rtl="0">
              <a:spcBef>
                <a:spcPts val="0"/>
              </a:spcBef>
              <a:spcAft>
                <a:spcPts val="0"/>
              </a:spcAft>
              <a:buSzPts val="1100"/>
              <a:buChar char="●"/>
            </a:pPr>
            <a:r>
              <a:rPr lang="en"/>
              <a:t>Python packages used</a:t>
            </a:r>
            <a:endParaRPr/>
          </a:p>
          <a:p>
            <a:pPr marL="457200" lvl="0" indent="-298450" algn="l" rtl="0">
              <a:spcBef>
                <a:spcPts val="0"/>
              </a:spcBef>
              <a:spcAft>
                <a:spcPts val="0"/>
              </a:spcAft>
              <a:buSzPts val="1100"/>
              <a:buChar char="●"/>
            </a:pPr>
            <a:r>
              <a:rPr lang="en"/>
              <a:t>Tableau </a:t>
            </a:r>
            <a:endParaRPr/>
          </a:p>
          <a:p>
            <a:pPr marL="457200" lvl="0" indent="-298450" algn="l" rtl="0">
              <a:spcBef>
                <a:spcPts val="0"/>
              </a:spcBef>
              <a:spcAft>
                <a:spcPts val="0"/>
              </a:spcAft>
              <a:buSzPts val="1100"/>
              <a:buChar char="●"/>
            </a:pPr>
            <a:r>
              <a:rPr lang="en"/>
              <a:t>Github and markdown explanation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9b24b722a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9b24b722a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800"/>
              </a:spcBef>
              <a:spcAft>
                <a:spcPts val="0"/>
              </a:spcAft>
              <a:buClr>
                <a:schemeClr val="dk1"/>
              </a:buClr>
              <a:buSzPts val="1300"/>
              <a:buFont typeface="Georgia"/>
              <a:buChar char="●"/>
            </a:pPr>
            <a:r>
              <a:rPr lang="en" sz="1300">
                <a:solidFill>
                  <a:schemeClr val="dk1"/>
                </a:solidFill>
                <a:latin typeface="Georgia"/>
                <a:ea typeface="Georgia"/>
                <a:cs typeface="Georgia"/>
                <a:sym typeface="Georgia"/>
              </a:rPr>
              <a:t>Students that had good first semester GPAs and standardized test scores (SAT or ACT) were </a:t>
            </a:r>
            <a:r>
              <a:rPr lang="en" sz="1300" b="1">
                <a:solidFill>
                  <a:schemeClr val="dk1"/>
                </a:solidFill>
                <a:latin typeface="Georgia"/>
                <a:ea typeface="Georgia"/>
                <a:cs typeface="Georgia"/>
                <a:sym typeface="Georgia"/>
              </a:rPr>
              <a:t>more likely</a:t>
            </a:r>
            <a:r>
              <a:rPr lang="en" sz="1300">
                <a:solidFill>
                  <a:schemeClr val="dk1"/>
                </a:solidFill>
                <a:latin typeface="Georgia"/>
                <a:ea typeface="Georgia"/>
                <a:cs typeface="Georgia"/>
                <a:sym typeface="Georgia"/>
              </a:rPr>
              <a:t> to graduate with higher GPAs</a:t>
            </a:r>
            <a:br>
              <a:rPr lang="en" sz="1300">
                <a:solidFill>
                  <a:schemeClr val="dk1"/>
                </a:solidFill>
                <a:latin typeface="Georgia"/>
                <a:ea typeface="Georgia"/>
                <a:cs typeface="Georgia"/>
                <a:sym typeface="Georgia"/>
              </a:rPr>
            </a:br>
            <a:endParaRPr sz="1300">
              <a:solidFill>
                <a:schemeClr val="dk1"/>
              </a:solidFill>
              <a:latin typeface="Georgia"/>
              <a:ea typeface="Georgia"/>
              <a:cs typeface="Georgia"/>
              <a:sym typeface="Georgia"/>
            </a:endParaRPr>
          </a:p>
          <a:p>
            <a:pPr marL="457200" lvl="0" indent="-311150" algn="l" rtl="0">
              <a:lnSpc>
                <a:spcPct val="115000"/>
              </a:lnSpc>
              <a:spcBef>
                <a:spcPts val="0"/>
              </a:spcBef>
              <a:spcAft>
                <a:spcPts val="0"/>
              </a:spcAft>
              <a:buClr>
                <a:schemeClr val="dk1"/>
              </a:buClr>
              <a:buSzPts val="1300"/>
              <a:buFont typeface="Georgia"/>
              <a:buChar char="●"/>
            </a:pPr>
            <a:r>
              <a:rPr lang="en" sz="1300">
                <a:solidFill>
                  <a:schemeClr val="dk1"/>
                </a:solidFill>
                <a:latin typeface="Georgia"/>
                <a:ea typeface="Georgia"/>
                <a:cs typeface="Georgia"/>
                <a:sym typeface="Georgia"/>
              </a:rPr>
              <a:t>Students that struggle in the first semester (GPA wise) are likely to not earn their degrees. However, there is still little to no pattern between these attributes and their graduations.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ae1c6a26df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ae1c6a26df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800"/>
              </a:spcBef>
              <a:spcAft>
                <a:spcPts val="0"/>
              </a:spcAft>
              <a:buClr>
                <a:schemeClr val="dk1"/>
              </a:buClr>
              <a:buSzPts val="1300"/>
              <a:buFont typeface="Georgia"/>
              <a:buChar char="●"/>
            </a:pPr>
            <a:r>
              <a:rPr lang="en" sz="1300">
                <a:solidFill>
                  <a:schemeClr val="dk1"/>
                </a:solidFill>
                <a:latin typeface="Georgia"/>
                <a:ea typeface="Georgia"/>
                <a:cs typeface="Georgia"/>
                <a:sym typeface="Georgia"/>
              </a:rPr>
              <a:t>Students that had good first semester GPAs and standardized test scores (SAT or ACT) were </a:t>
            </a:r>
            <a:r>
              <a:rPr lang="en" sz="1300" b="1">
                <a:solidFill>
                  <a:schemeClr val="dk1"/>
                </a:solidFill>
                <a:latin typeface="Georgia"/>
                <a:ea typeface="Georgia"/>
                <a:cs typeface="Georgia"/>
                <a:sym typeface="Georgia"/>
              </a:rPr>
              <a:t>more likely</a:t>
            </a:r>
            <a:r>
              <a:rPr lang="en" sz="1300">
                <a:solidFill>
                  <a:schemeClr val="dk1"/>
                </a:solidFill>
                <a:latin typeface="Georgia"/>
                <a:ea typeface="Georgia"/>
                <a:cs typeface="Georgia"/>
                <a:sym typeface="Georgia"/>
              </a:rPr>
              <a:t> to graduate with higher GPAs</a:t>
            </a:r>
            <a:br>
              <a:rPr lang="en" sz="1300">
                <a:solidFill>
                  <a:schemeClr val="dk1"/>
                </a:solidFill>
                <a:latin typeface="Georgia"/>
                <a:ea typeface="Georgia"/>
                <a:cs typeface="Georgia"/>
                <a:sym typeface="Georgia"/>
              </a:rPr>
            </a:br>
            <a:endParaRPr sz="1300">
              <a:solidFill>
                <a:schemeClr val="dk1"/>
              </a:solidFill>
              <a:latin typeface="Georgia"/>
              <a:ea typeface="Georgia"/>
              <a:cs typeface="Georgia"/>
              <a:sym typeface="Georgia"/>
            </a:endParaRPr>
          </a:p>
          <a:p>
            <a:pPr marL="457200" lvl="0" indent="-311150" algn="l" rtl="0">
              <a:lnSpc>
                <a:spcPct val="115000"/>
              </a:lnSpc>
              <a:spcBef>
                <a:spcPts val="0"/>
              </a:spcBef>
              <a:spcAft>
                <a:spcPts val="0"/>
              </a:spcAft>
              <a:buClr>
                <a:schemeClr val="dk1"/>
              </a:buClr>
              <a:buSzPts val="1300"/>
              <a:buFont typeface="Georgia"/>
              <a:buChar char="●"/>
            </a:pPr>
            <a:r>
              <a:rPr lang="en" sz="1300">
                <a:solidFill>
                  <a:schemeClr val="dk1"/>
                </a:solidFill>
                <a:latin typeface="Georgia"/>
                <a:ea typeface="Georgia"/>
                <a:cs typeface="Georgia"/>
                <a:sym typeface="Georgia"/>
              </a:rPr>
              <a:t>Students that struggle in the first semester (GPA wise) are likely to not earn their degrees. However, there is still little to no pattern between these attributes and their graduations.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9b24b722a0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9b24b722a0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expected, most of the honors students tend to earn their degrees. Only 2 of them did not. This is also consistent with what we found in our model.</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9b9b0391f3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9b9b0391f3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interesting is students that did not spend time in a Greek org seem to be more likely to not get their degrees.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9b9b0391f3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9b9b0391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555555"/>
                </a:solidFill>
              </a:rPr>
              <a:t>Based on the last major recorded for our students, the majority of FSB students in this class were Finance or Marketing major. Every major has some students that did not earn their degrees. However, Econ seemed to have a lot of students that did not graduate, if you think about it proportionally.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4dea4bfb3_3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4dea4bfb3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Magda send help :) </a:t>
            </a:r>
            <a:br>
              <a:rPr lang="en"/>
            </a:br>
            <a:r>
              <a:rPr lang="en"/>
              <a:t>I guess consistent with the last graphs, we have finance and marketing having a lot of students that did not earn their degrees (due to their large class size). 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94dea4bfb3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94dea4bfb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not magda’s official photo please note (Or Matt’s)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9b9b0391f3_3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9b9b0391f3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9b9b0391f3_3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9b9b0391f3_3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9b9b0391f3_3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9b9b0391f3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9b3b6f751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9b3b6f751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9b24b722a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9b24b722a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9b3b6f751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9b3b6f751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https://quantifyinghealth.com/interpret-logistic-regression-coefficients/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9b3b6f751b_1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9b3b6f751b_1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Drew</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19b24b722a0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19b24b722a0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Drew</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94dea4bfb3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94dea4bfb3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Drew</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9b3b6f751b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9b3b6f751b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94dea4bf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94dea4bf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Drew</a:t>
            </a:r>
            <a:endParaRPr dirty="0"/>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94dea4bfb3_3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94dea4bfb3_3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https://public.tableau.com/views/studentsuccess_dashboard/FinalDashboard?:language=en-US&amp;:display_count=n&amp;:origin=viz_share_link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94dea4bfb3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194dea4bfb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https://public.tableau.com/views/studentsuccess_dashboard/FinalDashboard?:language=en-US&amp;:display_count=n&amp;:origin=viz_share_link</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94dea4bfb3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94dea4bfb3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Drew</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94dea4bfb3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94dea4bfb3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FSB prides itself on preparing students for real world business careers through rigorous coursework and enriching hands on experiences. Specifically, the Student Success Advising team prides itself on supporting students throughout their studies at the FSB through academic advising, Such advising is currently steered by anecdotal evidence and lacks a process for supporting the most students as possible, as well as promoting their success.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9b3b6f751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9b3b6f751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Drew</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9b3b6f751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9b3b6f751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4dea4bfb3_3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4dea4bfb3_3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9b3b6f75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9b3b6f75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BF7"/>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docs.google.com/document/d/1bdv6tUeg2Vk2_ildYyUGpmLxXvqcTv3UlPHyuj5NDDU/edit?usp=sharing" TargetMode="External"/><Relationship Id="rId5" Type="http://schemas.openxmlformats.org/officeDocument/2006/relationships/hyperlink" Target="https://github.com/gulism/Student_Success_Project" TargetMode="External"/><Relationship Id="rId4" Type="http://schemas.openxmlformats.org/officeDocument/2006/relationships/hyperlink" Target="https://public.tableau.com/views/studentsuccess_dashboard/FinalDashboard?:language=en-US&amp;:display_count=n&amp;:origin=viz_share_lin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1187400" y="4437625"/>
            <a:ext cx="6769200" cy="432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400" b="1" dirty="0">
                <a:solidFill>
                  <a:srgbClr val="EDECE2"/>
                </a:solidFill>
                <a:latin typeface="Georgia"/>
                <a:ea typeface="Georgia"/>
                <a:cs typeface="Georgia"/>
                <a:sym typeface="Georgia"/>
              </a:rPr>
              <a:t>By: Riley Nguyen, Drew Nanda, Magda Odrowaz &amp; Matt Smuda</a:t>
            </a:r>
            <a:endParaRPr sz="1400" b="1" dirty="0">
              <a:solidFill>
                <a:srgbClr val="EDECE2"/>
              </a:solidFill>
              <a:latin typeface="Georgia"/>
              <a:ea typeface="Georgia"/>
              <a:cs typeface="Georgia"/>
              <a:sym typeface="Georgia"/>
            </a:endParaRPr>
          </a:p>
        </p:txBody>
      </p:sp>
      <p:pic>
        <p:nvPicPr>
          <p:cNvPr id="55" name="Google Shape;55;p13"/>
          <p:cNvPicPr preferRelativeResize="0"/>
          <p:nvPr/>
        </p:nvPicPr>
        <p:blipFill>
          <a:blip r:embed="rId3">
            <a:alphaModFix/>
          </a:blip>
          <a:stretch>
            <a:fillRect/>
          </a:stretch>
        </p:blipFill>
        <p:spPr>
          <a:xfrm>
            <a:off x="1051550" y="2196125"/>
            <a:ext cx="2559825" cy="2083676"/>
          </a:xfrm>
          <a:prstGeom prst="rect">
            <a:avLst/>
          </a:prstGeom>
          <a:noFill/>
          <a:ln>
            <a:noFill/>
          </a:ln>
        </p:spPr>
      </p:pic>
      <p:sp>
        <p:nvSpPr>
          <p:cNvPr id="56" name="Google Shape;56;p13"/>
          <p:cNvSpPr txBox="1"/>
          <p:nvPr/>
        </p:nvSpPr>
        <p:spPr>
          <a:xfrm>
            <a:off x="662250" y="637975"/>
            <a:ext cx="78699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3600" b="1" dirty="0">
                <a:solidFill>
                  <a:srgbClr val="EDECE2"/>
                </a:solidFill>
                <a:latin typeface="Georgia"/>
                <a:ea typeface="Georgia"/>
                <a:cs typeface="Georgia"/>
                <a:sym typeface="Georgia"/>
              </a:rPr>
              <a:t>Student Success at the </a:t>
            </a:r>
            <a:br>
              <a:rPr lang="en" sz="3600" b="1" dirty="0">
                <a:solidFill>
                  <a:srgbClr val="EDECE2"/>
                </a:solidFill>
                <a:latin typeface="Georgia"/>
                <a:ea typeface="Georgia"/>
                <a:cs typeface="Georgia"/>
                <a:sym typeface="Georgia"/>
              </a:rPr>
            </a:br>
            <a:r>
              <a:rPr lang="en" sz="3600" b="1" dirty="0">
                <a:solidFill>
                  <a:srgbClr val="EDECE2"/>
                </a:solidFill>
                <a:latin typeface="Georgia"/>
                <a:ea typeface="Georgia"/>
                <a:cs typeface="Georgia"/>
                <a:sym typeface="Georgia"/>
              </a:rPr>
              <a:t>Farmer School of Business</a:t>
            </a:r>
            <a:endParaRPr sz="1600" dirty="0">
              <a:solidFill>
                <a:srgbClr val="EDECE2"/>
              </a:solidFill>
            </a:endParaRPr>
          </a:p>
        </p:txBody>
      </p:sp>
      <p:pic>
        <p:nvPicPr>
          <p:cNvPr id="57" name="Google Shape;57;p13"/>
          <p:cNvPicPr preferRelativeResize="0"/>
          <p:nvPr/>
        </p:nvPicPr>
        <p:blipFill>
          <a:blip r:embed="rId4">
            <a:alphaModFix/>
          </a:blip>
          <a:stretch>
            <a:fillRect/>
          </a:stretch>
        </p:blipFill>
        <p:spPr>
          <a:xfrm>
            <a:off x="4441254" y="2263901"/>
            <a:ext cx="3350245" cy="1840800"/>
          </a:xfrm>
          <a:prstGeom prst="rect">
            <a:avLst/>
          </a:prstGeom>
          <a:noFill/>
          <a:ln>
            <a:noFill/>
          </a:ln>
        </p:spPr>
      </p:pic>
      <p:sp>
        <p:nvSpPr>
          <p:cNvPr id="58" name="Google Shape;5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latin typeface="Georgia"/>
                <a:ea typeface="Georgia"/>
                <a:cs typeface="Georgia"/>
                <a:sym typeface="Georgia"/>
              </a:rPr>
              <a:t>1</a:t>
            </a:fld>
            <a:endParaRPr>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160"/>
        <p:cNvGrpSpPr/>
        <p:nvPr/>
      </p:nvGrpSpPr>
      <p:grpSpPr>
        <a:xfrm>
          <a:off x="0" y="0"/>
          <a:ext cx="0" cy="0"/>
          <a:chOff x="0" y="0"/>
          <a:chExt cx="0" cy="0"/>
        </a:xfrm>
      </p:grpSpPr>
      <p:sp>
        <p:nvSpPr>
          <p:cNvPr id="161" name="Google Shape;161;p22"/>
          <p:cNvSpPr txBox="1">
            <a:spLocks noGrp="1"/>
          </p:cNvSpPr>
          <p:nvPr>
            <p:ph type="title"/>
          </p:nvPr>
        </p:nvSpPr>
        <p:spPr>
          <a:xfrm>
            <a:off x="843748" y="2070850"/>
            <a:ext cx="74565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333" b="1" dirty="0">
                <a:solidFill>
                  <a:srgbClr val="EDECE2"/>
                </a:solidFill>
                <a:latin typeface="Georgia"/>
                <a:ea typeface="Georgia"/>
                <a:cs typeface="Georgia"/>
                <a:sym typeface="Georgia"/>
              </a:rPr>
              <a:t>3. Modeling</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pic>
        <p:nvPicPr>
          <p:cNvPr id="162" name="Google Shape;162;p22"/>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63" name="Google Shape;16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pic>
        <p:nvPicPr>
          <p:cNvPr id="169" name="Google Shape;169;p23"/>
          <p:cNvPicPr preferRelativeResize="0"/>
          <p:nvPr/>
        </p:nvPicPr>
        <p:blipFill>
          <a:blip r:embed="rId3">
            <a:alphaModFix/>
          </a:blip>
          <a:stretch>
            <a:fillRect/>
          </a:stretch>
        </p:blipFill>
        <p:spPr>
          <a:xfrm>
            <a:off x="190938" y="119538"/>
            <a:ext cx="8762134" cy="4904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843748" y="2150850"/>
            <a:ext cx="7456500" cy="8418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3333" b="1" dirty="0">
                <a:solidFill>
                  <a:srgbClr val="EDECE2"/>
                </a:solidFill>
                <a:latin typeface="Georgia"/>
                <a:ea typeface="Georgia"/>
                <a:cs typeface="Georgia"/>
                <a:sym typeface="Georgia"/>
              </a:rPr>
              <a:t>4. Analysis</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pic>
        <p:nvPicPr>
          <p:cNvPr id="175" name="Google Shape;175;p24"/>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76" name="Google Shape;176;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Analysis Tools:</a:t>
            </a:r>
            <a:endParaRPr b="1">
              <a:latin typeface="Georgia"/>
              <a:ea typeface="Georgia"/>
              <a:cs typeface="Georgia"/>
              <a:sym typeface="Georgia"/>
            </a:endParaRPr>
          </a:p>
        </p:txBody>
      </p:sp>
      <p:pic>
        <p:nvPicPr>
          <p:cNvPr id="182" name="Google Shape;182;p25"/>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83" name="Google Shape;183;p25"/>
          <p:cNvSpPr txBox="1"/>
          <p:nvPr/>
        </p:nvSpPr>
        <p:spPr>
          <a:xfrm>
            <a:off x="433200" y="1464950"/>
            <a:ext cx="34788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eorgia"/>
              <a:buChar char="●"/>
            </a:pPr>
            <a:r>
              <a:rPr lang="en" b="1">
                <a:latin typeface="Georgia"/>
                <a:ea typeface="Georgia"/>
                <a:cs typeface="Georgia"/>
                <a:sym typeface="Georgia"/>
              </a:rPr>
              <a:t>Dashboard</a:t>
            </a:r>
            <a:r>
              <a:rPr lang="en">
                <a:latin typeface="Georgia"/>
                <a:ea typeface="Georgia"/>
                <a:cs typeface="Georgia"/>
                <a:sym typeface="Georgia"/>
              </a:rPr>
              <a:t>: Tableau </a:t>
            </a:r>
            <a:br>
              <a:rPr lang="en">
                <a:latin typeface="Georgia"/>
                <a:ea typeface="Georgia"/>
                <a:cs typeface="Georgia"/>
                <a:sym typeface="Georgia"/>
              </a:rPr>
            </a:b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b="1">
                <a:latin typeface="Georgia"/>
                <a:ea typeface="Georgia"/>
                <a:cs typeface="Georgia"/>
                <a:sym typeface="Georgia"/>
              </a:rPr>
              <a:t>Modeling</a:t>
            </a:r>
            <a:r>
              <a:rPr lang="en">
                <a:latin typeface="Georgia"/>
                <a:ea typeface="Georgia"/>
                <a:cs typeface="Georgia"/>
                <a:sym typeface="Georgia"/>
              </a:rPr>
              <a:t>: </a:t>
            </a:r>
            <a:br>
              <a:rPr lang="en">
                <a:latin typeface="Georgia"/>
                <a:ea typeface="Georgia"/>
                <a:cs typeface="Georgia"/>
                <a:sym typeface="Georgia"/>
              </a:rPr>
            </a:br>
            <a:r>
              <a:rPr lang="en">
                <a:latin typeface="Georgia"/>
                <a:ea typeface="Georgia"/>
                <a:cs typeface="Georgia"/>
                <a:sym typeface="Georgia"/>
              </a:rPr>
              <a:t>R in RStudio (version 4.1.2)</a:t>
            </a:r>
            <a:br>
              <a:rPr lang="en">
                <a:latin typeface="Georgia"/>
                <a:ea typeface="Georgia"/>
                <a:cs typeface="Georgia"/>
                <a:sym typeface="Georgia"/>
              </a:rPr>
            </a:br>
            <a:r>
              <a:rPr lang="en">
                <a:latin typeface="Georgia"/>
                <a:ea typeface="Georgia"/>
                <a:cs typeface="Georgia"/>
                <a:sym typeface="Georgia"/>
              </a:rPr>
              <a:t>Python in Jupyter Notebook (version 3.8.5)</a:t>
            </a:r>
            <a:endParaRPr>
              <a:latin typeface="Georgia"/>
              <a:ea typeface="Georgia"/>
              <a:cs typeface="Georgia"/>
              <a:sym typeface="Georgia"/>
            </a:endParaRPr>
          </a:p>
        </p:txBody>
      </p:sp>
      <p:sp>
        <p:nvSpPr>
          <p:cNvPr id="184" name="Google Shape;184;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185" name="Google Shape;185;p25"/>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186" name="Google Shape;186;p25"/>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187" name="Google Shape;187;p25"/>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188" name="Google Shape;188;p25"/>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189" name="Google Shape;189;p25"/>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190" name="Google Shape;190;p25"/>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pic>
        <p:nvPicPr>
          <p:cNvPr id="191" name="Google Shape;191;p25"/>
          <p:cNvPicPr preferRelativeResize="0"/>
          <p:nvPr/>
        </p:nvPicPr>
        <p:blipFill>
          <a:blip r:embed="rId4">
            <a:alphaModFix/>
          </a:blip>
          <a:stretch>
            <a:fillRect/>
          </a:stretch>
        </p:blipFill>
        <p:spPr>
          <a:xfrm>
            <a:off x="4019525" y="980099"/>
            <a:ext cx="4617425" cy="2447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Student Level</a:t>
            </a:r>
            <a:endParaRPr b="1">
              <a:latin typeface="Georgia"/>
              <a:ea typeface="Georgia"/>
              <a:cs typeface="Georgia"/>
              <a:sym typeface="Georgia"/>
            </a:endParaRPr>
          </a:p>
        </p:txBody>
      </p:sp>
      <p:pic>
        <p:nvPicPr>
          <p:cNvPr id="197" name="Google Shape;197;p26"/>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98" name="Google Shape;198;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
        <p:nvSpPr>
          <p:cNvPr id="199" name="Google Shape;199;p26"/>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00" name="Google Shape;200;p26"/>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01" name="Google Shape;201;p26"/>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02" name="Google Shape;202;p26"/>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203" name="Google Shape;203;p26"/>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204" name="Google Shape;204;p26"/>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pic>
        <p:nvPicPr>
          <p:cNvPr id="205" name="Google Shape;205;p26"/>
          <p:cNvPicPr preferRelativeResize="0"/>
          <p:nvPr/>
        </p:nvPicPr>
        <p:blipFill>
          <a:blip r:embed="rId4">
            <a:alphaModFix/>
          </a:blip>
          <a:stretch>
            <a:fillRect/>
          </a:stretch>
        </p:blipFill>
        <p:spPr>
          <a:xfrm>
            <a:off x="311700" y="1221300"/>
            <a:ext cx="6884099" cy="2700875"/>
          </a:xfrm>
          <a:prstGeom prst="rect">
            <a:avLst/>
          </a:prstGeom>
          <a:noFill/>
          <a:ln>
            <a:noFill/>
          </a:ln>
        </p:spPr>
      </p:pic>
      <p:sp>
        <p:nvSpPr>
          <p:cNvPr id="206" name="Google Shape;206;p26"/>
          <p:cNvSpPr/>
          <p:nvPr/>
        </p:nvSpPr>
        <p:spPr>
          <a:xfrm>
            <a:off x="7353600" y="1339450"/>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207" name="Google Shape;207;p26"/>
          <p:cNvSpPr/>
          <p:nvPr/>
        </p:nvSpPr>
        <p:spPr>
          <a:xfrm>
            <a:off x="7353600" y="1742875"/>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sp>
        <p:nvSpPr>
          <p:cNvPr id="208" name="Google Shape;208;p26"/>
          <p:cNvSpPr/>
          <p:nvPr/>
        </p:nvSpPr>
        <p:spPr>
          <a:xfrm>
            <a:off x="4721850" y="1580575"/>
            <a:ext cx="2287200" cy="897300"/>
          </a:xfrm>
          <a:prstGeom prst="ellipse">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Student Level</a:t>
            </a:r>
            <a:endParaRPr b="1">
              <a:latin typeface="Georgia"/>
              <a:ea typeface="Georgia"/>
              <a:cs typeface="Georgia"/>
              <a:sym typeface="Georgia"/>
            </a:endParaRPr>
          </a:p>
        </p:txBody>
      </p:sp>
      <p:pic>
        <p:nvPicPr>
          <p:cNvPr id="214" name="Google Shape;214;p27"/>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215" name="Google Shape;21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
        <p:nvSpPr>
          <p:cNvPr id="216" name="Google Shape;216;p27"/>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17" name="Google Shape;217;p27"/>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18" name="Google Shape;218;p27"/>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19" name="Google Shape;219;p27"/>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220" name="Google Shape;220;p27"/>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221" name="Google Shape;221;p27"/>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
        <p:nvSpPr>
          <p:cNvPr id="222" name="Google Shape;222;p27"/>
          <p:cNvSpPr/>
          <p:nvPr/>
        </p:nvSpPr>
        <p:spPr>
          <a:xfrm>
            <a:off x="7353600" y="1446450"/>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223" name="Google Shape;223;p27"/>
          <p:cNvSpPr/>
          <p:nvPr/>
        </p:nvSpPr>
        <p:spPr>
          <a:xfrm>
            <a:off x="7353600" y="1840050"/>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pic>
        <p:nvPicPr>
          <p:cNvPr id="224" name="Google Shape;224;p27"/>
          <p:cNvPicPr preferRelativeResize="0"/>
          <p:nvPr/>
        </p:nvPicPr>
        <p:blipFill>
          <a:blip r:embed="rId4">
            <a:alphaModFix/>
          </a:blip>
          <a:stretch>
            <a:fillRect/>
          </a:stretch>
        </p:blipFill>
        <p:spPr>
          <a:xfrm>
            <a:off x="152400" y="1170125"/>
            <a:ext cx="6988276" cy="2790283"/>
          </a:xfrm>
          <a:prstGeom prst="rect">
            <a:avLst/>
          </a:prstGeom>
          <a:noFill/>
          <a:ln>
            <a:noFill/>
          </a:ln>
        </p:spPr>
      </p:pic>
      <p:cxnSp>
        <p:nvCxnSpPr>
          <p:cNvPr id="225" name="Google Shape;225;p27"/>
          <p:cNvCxnSpPr>
            <a:endCxn id="224" idx="3"/>
          </p:cNvCxnSpPr>
          <p:nvPr/>
        </p:nvCxnSpPr>
        <p:spPr>
          <a:xfrm rot="10800000" flipH="1">
            <a:off x="816976" y="2565267"/>
            <a:ext cx="6323700" cy="19800"/>
          </a:xfrm>
          <a:prstGeom prst="straightConnector1">
            <a:avLst/>
          </a:prstGeom>
          <a:noFill/>
          <a:ln w="19050" cap="flat" cmpd="sng">
            <a:solidFill>
              <a:schemeClr val="dk2"/>
            </a:solidFill>
            <a:prstDash val="solid"/>
            <a:round/>
            <a:headEnd type="none" w="med" len="med"/>
            <a:tailEnd type="none" w="med" len="med"/>
          </a:ln>
        </p:spPr>
      </p:cxnSp>
      <p:cxnSp>
        <p:nvCxnSpPr>
          <p:cNvPr id="226" name="Google Shape;226;p27"/>
          <p:cNvCxnSpPr/>
          <p:nvPr/>
        </p:nvCxnSpPr>
        <p:spPr>
          <a:xfrm>
            <a:off x="3951375" y="1620750"/>
            <a:ext cx="2612100" cy="0"/>
          </a:xfrm>
          <a:prstGeom prst="straightConnector1">
            <a:avLst/>
          </a:prstGeom>
          <a:noFill/>
          <a:ln w="19050" cap="flat" cmpd="sng">
            <a:solidFill>
              <a:schemeClr val="dk2"/>
            </a:solidFill>
            <a:prstDash val="solid"/>
            <a:round/>
            <a:headEnd type="none" w="med" len="med"/>
            <a:tailEnd type="none" w="med" len="med"/>
          </a:ln>
        </p:spPr>
      </p:cxnSp>
      <p:cxnSp>
        <p:nvCxnSpPr>
          <p:cNvPr id="227" name="Google Shape;227;p27"/>
          <p:cNvCxnSpPr/>
          <p:nvPr/>
        </p:nvCxnSpPr>
        <p:spPr>
          <a:xfrm>
            <a:off x="3964775" y="1607350"/>
            <a:ext cx="0" cy="388500"/>
          </a:xfrm>
          <a:prstGeom prst="straightConnector1">
            <a:avLst/>
          </a:prstGeom>
          <a:noFill/>
          <a:ln w="19050" cap="flat" cmpd="sng">
            <a:solidFill>
              <a:schemeClr val="dk2"/>
            </a:solidFill>
            <a:prstDash val="solid"/>
            <a:round/>
            <a:headEnd type="none" w="med" len="med"/>
            <a:tailEnd type="triangle" w="med" len="med"/>
          </a:ln>
        </p:spPr>
      </p:cxnSp>
      <p:cxnSp>
        <p:nvCxnSpPr>
          <p:cNvPr id="228" name="Google Shape;228;p27"/>
          <p:cNvCxnSpPr/>
          <p:nvPr/>
        </p:nvCxnSpPr>
        <p:spPr>
          <a:xfrm>
            <a:off x="6563325" y="1634125"/>
            <a:ext cx="0" cy="321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Student Level</a:t>
            </a:r>
            <a:endParaRPr b="1">
              <a:latin typeface="Georgia"/>
              <a:ea typeface="Georgia"/>
              <a:cs typeface="Georgia"/>
              <a:sym typeface="Georgia"/>
            </a:endParaRPr>
          </a:p>
        </p:txBody>
      </p:sp>
      <p:pic>
        <p:nvPicPr>
          <p:cNvPr id="234" name="Google Shape;234;p28"/>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235" name="Google Shape;23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
        <p:nvSpPr>
          <p:cNvPr id="236" name="Google Shape;236;p28"/>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37" name="Google Shape;237;p28"/>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38" name="Google Shape;238;p28"/>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39" name="Google Shape;239;p28"/>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240" name="Google Shape;240;p28"/>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241" name="Google Shape;241;p28"/>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pic>
        <p:nvPicPr>
          <p:cNvPr id="242" name="Google Shape;242;p28"/>
          <p:cNvPicPr preferRelativeResize="0"/>
          <p:nvPr/>
        </p:nvPicPr>
        <p:blipFill>
          <a:blip r:embed="rId4">
            <a:alphaModFix/>
          </a:blip>
          <a:stretch>
            <a:fillRect/>
          </a:stretch>
        </p:blipFill>
        <p:spPr>
          <a:xfrm>
            <a:off x="152399" y="1806886"/>
            <a:ext cx="8839202" cy="2125714"/>
          </a:xfrm>
          <a:prstGeom prst="rect">
            <a:avLst/>
          </a:prstGeom>
          <a:noFill/>
          <a:ln>
            <a:noFill/>
          </a:ln>
        </p:spPr>
      </p:pic>
      <p:sp>
        <p:nvSpPr>
          <p:cNvPr id="243" name="Google Shape;243;p28"/>
          <p:cNvSpPr/>
          <p:nvPr/>
        </p:nvSpPr>
        <p:spPr>
          <a:xfrm>
            <a:off x="7140675" y="370313"/>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244" name="Google Shape;244;p28"/>
          <p:cNvSpPr/>
          <p:nvPr/>
        </p:nvSpPr>
        <p:spPr>
          <a:xfrm>
            <a:off x="7140675" y="763925"/>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Student Level</a:t>
            </a:r>
            <a:endParaRPr b="1">
              <a:latin typeface="Georgia"/>
              <a:ea typeface="Georgia"/>
              <a:cs typeface="Georgia"/>
              <a:sym typeface="Georgia"/>
            </a:endParaRPr>
          </a:p>
        </p:txBody>
      </p:sp>
      <p:pic>
        <p:nvPicPr>
          <p:cNvPr id="250" name="Google Shape;250;p29"/>
          <p:cNvPicPr preferRelativeResize="0"/>
          <p:nvPr/>
        </p:nvPicPr>
        <p:blipFill>
          <a:blip r:embed="rId3">
            <a:alphaModFix/>
          </a:blip>
          <a:stretch>
            <a:fillRect/>
          </a:stretch>
        </p:blipFill>
        <p:spPr>
          <a:xfrm>
            <a:off x="0" y="4568875"/>
            <a:ext cx="2046925" cy="572701"/>
          </a:xfrm>
          <a:prstGeom prst="rect">
            <a:avLst/>
          </a:prstGeom>
          <a:noFill/>
          <a:ln>
            <a:noFill/>
          </a:ln>
        </p:spPr>
      </p:pic>
      <p:pic>
        <p:nvPicPr>
          <p:cNvPr id="251" name="Google Shape;251;p29"/>
          <p:cNvPicPr preferRelativeResize="0"/>
          <p:nvPr/>
        </p:nvPicPr>
        <p:blipFill>
          <a:blip r:embed="rId4">
            <a:alphaModFix/>
          </a:blip>
          <a:stretch>
            <a:fillRect/>
          </a:stretch>
        </p:blipFill>
        <p:spPr>
          <a:xfrm>
            <a:off x="668375" y="1036142"/>
            <a:ext cx="4706450" cy="3071221"/>
          </a:xfrm>
          <a:prstGeom prst="rect">
            <a:avLst/>
          </a:prstGeom>
          <a:noFill/>
          <a:ln>
            <a:noFill/>
          </a:ln>
        </p:spPr>
      </p:pic>
      <p:sp>
        <p:nvSpPr>
          <p:cNvPr id="252" name="Google Shape;252;p29"/>
          <p:cNvSpPr txBox="1"/>
          <p:nvPr/>
        </p:nvSpPr>
        <p:spPr>
          <a:xfrm>
            <a:off x="6838950" y="1395375"/>
            <a:ext cx="1821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Georgia"/>
                <a:ea typeface="Georgia"/>
                <a:cs typeface="Georgia"/>
                <a:sym typeface="Georgia"/>
              </a:rPr>
              <a:t>25% of students that were not involved in Greek life did not earn their degrees</a:t>
            </a:r>
            <a:endParaRPr>
              <a:latin typeface="Georgia"/>
              <a:ea typeface="Georgia"/>
              <a:cs typeface="Georgia"/>
              <a:sym typeface="Georgia"/>
            </a:endParaRPr>
          </a:p>
        </p:txBody>
      </p:sp>
      <p:sp>
        <p:nvSpPr>
          <p:cNvPr id="253" name="Google Shape;253;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
        <p:nvSpPr>
          <p:cNvPr id="254" name="Google Shape;254;p29"/>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55" name="Google Shape;255;p29"/>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56" name="Google Shape;256;p29"/>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57" name="Google Shape;257;p29"/>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258" name="Google Shape;258;p29"/>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259" name="Google Shape;259;p29"/>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
        <p:nvSpPr>
          <p:cNvPr id="260" name="Google Shape;260;p29"/>
          <p:cNvSpPr/>
          <p:nvPr/>
        </p:nvSpPr>
        <p:spPr>
          <a:xfrm>
            <a:off x="6838950" y="3208763"/>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261" name="Google Shape;261;p29"/>
          <p:cNvSpPr/>
          <p:nvPr/>
        </p:nvSpPr>
        <p:spPr>
          <a:xfrm>
            <a:off x="6838950" y="3602375"/>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sp>
        <p:nvSpPr>
          <p:cNvPr id="262" name="Google Shape;262;p29"/>
          <p:cNvSpPr txBox="1"/>
          <p:nvPr/>
        </p:nvSpPr>
        <p:spPr>
          <a:xfrm>
            <a:off x="504825" y="923925"/>
            <a:ext cx="3238500" cy="3387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Georgia"/>
                <a:ea typeface="Georgia"/>
                <a:cs typeface="Georgia"/>
                <a:sym typeface="Georgia"/>
              </a:rPr>
              <a:t># of Terms in Greek Life versus Student Count</a:t>
            </a:r>
            <a:endParaRPr sz="1000" b="1">
              <a:latin typeface="Georgia"/>
              <a:ea typeface="Georgia"/>
              <a:cs typeface="Georgia"/>
              <a:sym typeface="Georgia"/>
            </a:endParaRPr>
          </a:p>
        </p:txBody>
      </p:sp>
      <p:sp>
        <p:nvSpPr>
          <p:cNvPr id="263" name="Google Shape;263;p29"/>
          <p:cNvSpPr txBox="1"/>
          <p:nvPr/>
        </p:nvSpPr>
        <p:spPr>
          <a:xfrm>
            <a:off x="2095500" y="3992875"/>
            <a:ext cx="1467000" cy="307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eorgia"/>
                <a:ea typeface="Georgia"/>
                <a:cs typeface="Georgia"/>
                <a:sym typeface="Georgia"/>
              </a:rPr>
              <a:t># of Terms in Greek Life</a:t>
            </a:r>
            <a:endParaRPr sz="800" b="1">
              <a:latin typeface="Georgia"/>
              <a:ea typeface="Georgia"/>
              <a:cs typeface="Georgia"/>
              <a:sym typeface="Georgia"/>
            </a:endParaRPr>
          </a:p>
        </p:txBody>
      </p:sp>
      <p:sp>
        <p:nvSpPr>
          <p:cNvPr id="264" name="Google Shape;264;p29"/>
          <p:cNvSpPr txBox="1"/>
          <p:nvPr/>
        </p:nvSpPr>
        <p:spPr>
          <a:xfrm rot="-5400000">
            <a:off x="79225" y="2417850"/>
            <a:ext cx="1009500" cy="307800"/>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eorgia"/>
                <a:ea typeface="Georgia"/>
                <a:cs typeface="Georgia"/>
                <a:sym typeface="Georgia"/>
              </a:rPr>
              <a:t>Student Count</a:t>
            </a:r>
            <a:endParaRPr sz="800" b="1">
              <a:latin typeface="Georgia"/>
              <a:ea typeface="Georgia"/>
              <a:cs typeface="Georgia"/>
              <a:sym typeface="Georgia"/>
            </a:endParaRPr>
          </a:p>
        </p:txBody>
      </p:sp>
      <p:sp>
        <p:nvSpPr>
          <p:cNvPr id="265" name="Google Shape;265;p29"/>
          <p:cNvSpPr/>
          <p:nvPr/>
        </p:nvSpPr>
        <p:spPr>
          <a:xfrm>
            <a:off x="737875" y="1199463"/>
            <a:ext cx="714300" cy="6858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Major Level</a:t>
            </a:r>
            <a:endParaRPr b="1">
              <a:latin typeface="Georgia"/>
              <a:ea typeface="Georgia"/>
              <a:cs typeface="Georgia"/>
              <a:sym typeface="Georgia"/>
            </a:endParaRPr>
          </a:p>
        </p:txBody>
      </p:sp>
      <p:pic>
        <p:nvPicPr>
          <p:cNvPr id="271" name="Google Shape;271;p30"/>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272" name="Google Shape;27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273" name="Google Shape;273;p30"/>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74" name="Google Shape;274;p30"/>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75" name="Google Shape;275;p30"/>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76" name="Google Shape;276;p30"/>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277" name="Google Shape;277;p30"/>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278" name="Google Shape;278;p30"/>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pic>
        <p:nvPicPr>
          <p:cNvPr id="279" name="Google Shape;279;p30"/>
          <p:cNvPicPr preferRelativeResize="0"/>
          <p:nvPr/>
        </p:nvPicPr>
        <p:blipFill>
          <a:blip r:embed="rId4">
            <a:alphaModFix/>
          </a:blip>
          <a:stretch>
            <a:fillRect/>
          </a:stretch>
        </p:blipFill>
        <p:spPr>
          <a:xfrm>
            <a:off x="503213" y="1170125"/>
            <a:ext cx="8137576" cy="2978150"/>
          </a:xfrm>
          <a:prstGeom prst="rect">
            <a:avLst/>
          </a:prstGeom>
          <a:noFill/>
          <a:ln>
            <a:noFill/>
          </a:ln>
        </p:spPr>
      </p:pic>
      <p:sp>
        <p:nvSpPr>
          <p:cNvPr id="280" name="Google Shape;280;p30"/>
          <p:cNvSpPr/>
          <p:nvPr/>
        </p:nvSpPr>
        <p:spPr>
          <a:xfrm>
            <a:off x="2275400" y="3427100"/>
            <a:ext cx="791700" cy="268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0"/>
          <p:cNvSpPr/>
          <p:nvPr/>
        </p:nvSpPr>
        <p:spPr>
          <a:xfrm>
            <a:off x="6666425" y="1760225"/>
            <a:ext cx="791700" cy="268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0"/>
          <p:cNvSpPr/>
          <p:nvPr/>
        </p:nvSpPr>
        <p:spPr>
          <a:xfrm>
            <a:off x="3543425" y="1760225"/>
            <a:ext cx="791700" cy="268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073600" y="322688"/>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284" name="Google Shape;284;p30"/>
          <p:cNvSpPr/>
          <p:nvPr/>
        </p:nvSpPr>
        <p:spPr>
          <a:xfrm>
            <a:off x="7073600" y="716300"/>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1"/>
          <p:cNvPicPr preferRelativeResize="0"/>
          <p:nvPr/>
        </p:nvPicPr>
        <p:blipFill>
          <a:blip r:embed="rId3">
            <a:alphaModFix/>
          </a:blip>
          <a:stretch>
            <a:fillRect/>
          </a:stretch>
        </p:blipFill>
        <p:spPr>
          <a:xfrm>
            <a:off x="1718600" y="892450"/>
            <a:ext cx="5706801" cy="3342488"/>
          </a:xfrm>
          <a:prstGeom prst="rect">
            <a:avLst/>
          </a:prstGeom>
          <a:noFill/>
          <a:ln>
            <a:noFill/>
          </a:ln>
        </p:spPr>
      </p:pic>
      <p:sp>
        <p:nvSpPr>
          <p:cNvPr id="290" name="Google Shape;290;p31"/>
          <p:cNvSpPr txBox="1">
            <a:spLocks noGrp="1"/>
          </p:cNvSpPr>
          <p:nvPr>
            <p:ph type="title"/>
          </p:nvPr>
        </p:nvSpPr>
        <p:spPr>
          <a:xfrm>
            <a:off x="311700" y="3452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Exploratory Analysis: Major Level</a:t>
            </a:r>
            <a:endParaRPr b="1">
              <a:latin typeface="Georgia"/>
              <a:ea typeface="Georgia"/>
              <a:cs typeface="Georgia"/>
              <a:sym typeface="Georgia"/>
            </a:endParaRPr>
          </a:p>
        </p:txBody>
      </p:sp>
      <p:pic>
        <p:nvPicPr>
          <p:cNvPr id="291" name="Google Shape;291;p31"/>
          <p:cNvPicPr preferRelativeResize="0"/>
          <p:nvPr/>
        </p:nvPicPr>
        <p:blipFill>
          <a:blip r:embed="rId4">
            <a:alphaModFix/>
          </a:blip>
          <a:stretch>
            <a:fillRect/>
          </a:stretch>
        </p:blipFill>
        <p:spPr>
          <a:xfrm>
            <a:off x="0" y="4568875"/>
            <a:ext cx="2046925" cy="572701"/>
          </a:xfrm>
          <a:prstGeom prst="rect">
            <a:avLst/>
          </a:prstGeom>
          <a:noFill/>
          <a:ln>
            <a:noFill/>
          </a:ln>
        </p:spPr>
      </p:pic>
      <p:sp>
        <p:nvSpPr>
          <p:cNvPr id="292" name="Google Shape;292;p31"/>
          <p:cNvSpPr/>
          <p:nvPr/>
        </p:nvSpPr>
        <p:spPr>
          <a:xfrm>
            <a:off x="3131875" y="3662625"/>
            <a:ext cx="151500" cy="3249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4080275" y="3662625"/>
            <a:ext cx="151500" cy="3249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5943350" y="3662625"/>
            <a:ext cx="151500" cy="324900"/>
          </a:xfrm>
          <a:prstGeom prst="upArrow">
            <a:avLst>
              <a:gd name="adj1" fmla="val 50000"/>
              <a:gd name="adj2" fmla="val 50000"/>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296" name="Google Shape;296;p31"/>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297" name="Google Shape;297;p31"/>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298" name="Google Shape;298;p31"/>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299" name="Google Shape;299;p31"/>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300" name="Google Shape;300;p31"/>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301" name="Google Shape;301;p31"/>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
        <p:nvSpPr>
          <p:cNvPr id="302" name="Google Shape;302;p31"/>
          <p:cNvSpPr/>
          <p:nvPr/>
        </p:nvSpPr>
        <p:spPr>
          <a:xfrm>
            <a:off x="7265100" y="345238"/>
            <a:ext cx="1567200" cy="3936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attained</a:t>
            </a:r>
            <a:endParaRPr sz="1300" b="1">
              <a:solidFill>
                <a:srgbClr val="FFFBF7"/>
              </a:solidFill>
              <a:latin typeface="Georgia"/>
              <a:ea typeface="Georgia"/>
              <a:cs typeface="Georgia"/>
              <a:sym typeface="Georgia"/>
            </a:endParaRPr>
          </a:p>
        </p:txBody>
      </p:sp>
      <p:sp>
        <p:nvSpPr>
          <p:cNvPr id="303" name="Google Shape;303;p31"/>
          <p:cNvSpPr/>
          <p:nvPr/>
        </p:nvSpPr>
        <p:spPr>
          <a:xfrm>
            <a:off x="7265100" y="738850"/>
            <a:ext cx="1567200" cy="5727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BF7"/>
                </a:solidFill>
                <a:latin typeface="Georgia"/>
                <a:ea typeface="Georgia"/>
                <a:cs typeface="Georgia"/>
                <a:sym typeface="Georgia"/>
              </a:rPr>
              <a:t>Degree  NOT attained</a:t>
            </a:r>
            <a:endParaRPr sz="1300" b="1">
              <a:solidFill>
                <a:srgbClr val="FFFBF7"/>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2668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The Team</a:t>
            </a:r>
            <a:endParaRPr b="1">
              <a:latin typeface="Georgia"/>
              <a:ea typeface="Georgia"/>
              <a:cs typeface="Georgia"/>
              <a:sym typeface="Georgia"/>
            </a:endParaRPr>
          </a:p>
        </p:txBody>
      </p:sp>
      <p:pic>
        <p:nvPicPr>
          <p:cNvPr id="64" name="Google Shape;64;p14"/>
          <p:cNvPicPr preferRelativeResize="0"/>
          <p:nvPr/>
        </p:nvPicPr>
        <p:blipFill rotWithShape="1">
          <a:blip r:embed="rId3">
            <a:alphaModFix/>
          </a:blip>
          <a:srcRect/>
          <a:stretch/>
        </p:blipFill>
        <p:spPr>
          <a:xfrm>
            <a:off x="6940150" y="1213582"/>
            <a:ext cx="1835100" cy="1849800"/>
          </a:xfrm>
          <a:prstGeom prst="ellipse">
            <a:avLst/>
          </a:prstGeom>
          <a:noFill/>
          <a:ln>
            <a:noFill/>
          </a:ln>
        </p:spPr>
      </p:pic>
      <p:pic>
        <p:nvPicPr>
          <p:cNvPr id="65" name="Google Shape;65;p14"/>
          <p:cNvPicPr preferRelativeResize="0"/>
          <p:nvPr/>
        </p:nvPicPr>
        <p:blipFill rotWithShape="1">
          <a:blip r:embed="rId4">
            <a:alphaModFix/>
          </a:blip>
          <a:srcRect b="24075"/>
          <a:stretch/>
        </p:blipFill>
        <p:spPr>
          <a:xfrm>
            <a:off x="2446300" y="1213582"/>
            <a:ext cx="1835100" cy="1849800"/>
          </a:xfrm>
          <a:prstGeom prst="ellipse">
            <a:avLst/>
          </a:prstGeom>
          <a:noFill/>
          <a:ln>
            <a:noFill/>
          </a:ln>
        </p:spPr>
      </p:pic>
      <p:pic>
        <p:nvPicPr>
          <p:cNvPr id="66" name="Google Shape;66;p14"/>
          <p:cNvPicPr preferRelativeResize="0"/>
          <p:nvPr/>
        </p:nvPicPr>
        <p:blipFill rotWithShape="1">
          <a:blip r:embed="rId5">
            <a:alphaModFix/>
          </a:blip>
          <a:srcRect b="4214"/>
          <a:stretch/>
        </p:blipFill>
        <p:spPr>
          <a:xfrm>
            <a:off x="4693225" y="1213582"/>
            <a:ext cx="1835100" cy="1849800"/>
          </a:xfrm>
          <a:prstGeom prst="ellipse">
            <a:avLst/>
          </a:prstGeom>
          <a:noFill/>
          <a:ln>
            <a:noFill/>
          </a:ln>
        </p:spPr>
      </p:pic>
      <p:pic>
        <p:nvPicPr>
          <p:cNvPr id="67" name="Google Shape;67;p14"/>
          <p:cNvPicPr preferRelativeResize="0"/>
          <p:nvPr/>
        </p:nvPicPr>
        <p:blipFill rotWithShape="1">
          <a:blip r:embed="rId6">
            <a:alphaModFix/>
          </a:blip>
          <a:srcRect l="23522" t="21801" r="23522"/>
          <a:stretch/>
        </p:blipFill>
        <p:spPr>
          <a:xfrm>
            <a:off x="199375" y="1213426"/>
            <a:ext cx="1835100" cy="1850100"/>
          </a:xfrm>
          <a:prstGeom prst="ellipse">
            <a:avLst/>
          </a:prstGeom>
          <a:noFill/>
          <a:ln>
            <a:noFill/>
          </a:ln>
        </p:spPr>
      </p:pic>
      <p:pic>
        <p:nvPicPr>
          <p:cNvPr id="68" name="Google Shape;68;p14"/>
          <p:cNvPicPr preferRelativeResize="0"/>
          <p:nvPr/>
        </p:nvPicPr>
        <p:blipFill>
          <a:blip r:embed="rId7">
            <a:alphaModFix/>
          </a:blip>
          <a:stretch>
            <a:fillRect/>
          </a:stretch>
        </p:blipFill>
        <p:spPr>
          <a:xfrm>
            <a:off x="0" y="4568875"/>
            <a:ext cx="2046925" cy="572701"/>
          </a:xfrm>
          <a:prstGeom prst="rect">
            <a:avLst/>
          </a:prstGeom>
          <a:noFill/>
          <a:ln>
            <a:noFill/>
          </a:ln>
        </p:spPr>
      </p:pic>
      <p:sp>
        <p:nvSpPr>
          <p:cNvPr id="69" name="Google Shape;69;p14"/>
          <p:cNvSpPr txBox="1"/>
          <p:nvPr/>
        </p:nvSpPr>
        <p:spPr>
          <a:xfrm>
            <a:off x="4685363" y="3215100"/>
            <a:ext cx="1904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Georgia"/>
                <a:ea typeface="Georgia"/>
                <a:cs typeface="Georgia"/>
                <a:sym typeface="Georgia"/>
              </a:rPr>
              <a:t>Magda Odrowaz</a:t>
            </a:r>
            <a:endParaRPr sz="1000" b="1">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Buffalo Grove, IL</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B.S. Kinesiology &amp; Health ‘22</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M.S. Business Analytics ‘23</a:t>
            </a:r>
            <a:endParaRPr sz="1000" i="1">
              <a:latin typeface="Georgia"/>
              <a:ea typeface="Georgia"/>
              <a:cs typeface="Georgia"/>
              <a:sym typeface="Georgia"/>
            </a:endParaRPr>
          </a:p>
        </p:txBody>
      </p:sp>
      <p:sp>
        <p:nvSpPr>
          <p:cNvPr id="70" name="Google Shape;70;p14"/>
          <p:cNvSpPr txBox="1"/>
          <p:nvPr/>
        </p:nvSpPr>
        <p:spPr>
          <a:xfrm>
            <a:off x="7931575" y="3378650"/>
            <a:ext cx="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1" name="Google Shape;71;p14"/>
          <p:cNvSpPr txBox="1"/>
          <p:nvPr/>
        </p:nvSpPr>
        <p:spPr>
          <a:xfrm>
            <a:off x="2679200" y="3338250"/>
            <a:ext cx="160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2" name="Google Shape;72;p14"/>
          <p:cNvSpPr txBox="1"/>
          <p:nvPr/>
        </p:nvSpPr>
        <p:spPr>
          <a:xfrm>
            <a:off x="-122225" y="3215100"/>
            <a:ext cx="24783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Georgia"/>
                <a:ea typeface="Georgia"/>
                <a:cs typeface="Georgia"/>
                <a:sym typeface="Georgia"/>
              </a:rPr>
              <a:t>Riley Nguyen</a:t>
            </a:r>
            <a:br>
              <a:rPr lang="en" sz="1000" b="1">
                <a:latin typeface="Georgia"/>
                <a:ea typeface="Georgia"/>
                <a:cs typeface="Georgia"/>
                <a:sym typeface="Georgia"/>
              </a:rPr>
            </a:br>
            <a:r>
              <a:rPr lang="en" sz="1000">
                <a:latin typeface="Georgia"/>
                <a:ea typeface="Georgia"/>
                <a:cs typeface="Georgia"/>
                <a:sym typeface="Georgia"/>
              </a:rPr>
              <a:t>Ho Chi Minh, Vietnam</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B.S. Business Analytics ‘23</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M.S. Business Analytics ‘23</a:t>
            </a:r>
            <a:endParaRPr sz="1000">
              <a:latin typeface="Georgia"/>
              <a:ea typeface="Georgia"/>
              <a:cs typeface="Georgia"/>
              <a:sym typeface="Georgia"/>
            </a:endParaRPr>
          </a:p>
          <a:p>
            <a:pPr marL="0" lvl="0" indent="0" algn="l" rtl="0">
              <a:spcBef>
                <a:spcPts val="0"/>
              </a:spcBef>
              <a:spcAft>
                <a:spcPts val="0"/>
              </a:spcAft>
              <a:buNone/>
            </a:pPr>
            <a:br>
              <a:rPr lang="en" sz="1000">
                <a:latin typeface="Georgia"/>
                <a:ea typeface="Georgia"/>
                <a:cs typeface="Georgia"/>
                <a:sym typeface="Georgia"/>
              </a:rPr>
            </a:br>
            <a:endParaRPr sz="1000">
              <a:latin typeface="Georgia"/>
              <a:ea typeface="Georgia"/>
              <a:cs typeface="Georgia"/>
              <a:sym typeface="Georgia"/>
            </a:endParaRPr>
          </a:p>
        </p:txBody>
      </p:sp>
      <p:sp>
        <p:nvSpPr>
          <p:cNvPr id="73" name="Google Shape;73;p14"/>
          <p:cNvSpPr txBox="1"/>
          <p:nvPr/>
        </p:nvSpPr>
        <p:spPr>
          <a:xfrm>
            <a:off x="6993350" y="3215100"/>
            <a:ext cx="19041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Georgia"/>
                <a:ea typeface="Georgia"/>
                <a:cs typeface="Georgia"/>
                <a:sym typeface="Georgia"/>
              </a:rPr>
              <a:t>Matt Smuda</a:t>
            </a:r>
            <a:endParaRPr sz="1000" b="1">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Palos Park, IL</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B.S. Finance ‘22</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M.S. Sports Analytics ‘23</a:t>
            </a:r>
            <a:endParaRPr sz="1000">
              <a:latin typeface="Georgia"/>
              <a:ea typeface="Georgia"/>
              <a:cs typeface="Georgia"/>
              <a:sym typeface="Georgia"/>
            </a:endParaRPr>
          </a:p>
          <a:p>
            <a:pPr marL="0" lvl="0" indent="0" algn="l" rtl="0">
              <a:spcBef>
                <a:spcPts val="0"/>
              </a:spcBef>
              <a:spcAft>
                <a:spcPts val="0"/>
              </a:spcAft>
              <a:buNone/>
            </a:pPr>
            <a:endParaRPr sz="1000">
              <a:latin typeface="Georgia"/>
              <a:ea typeface="Georgia"/>
              <a:cs typeface="Georgia"/>
              <a:sym typeface="Georgia"/>
            </a:endParaRPr>
          </a:p>
          <a:p>
            <a:pPr marL="0" lvl="0" indent="0" algn="l" rtl="0">
              <a:spcBef>
                <a:spcPts val="0"/>
              </a:spcBef>
              <a:spcAft>
                <a:spcPts val="0"/>
              </a:spcAft>
              <a:buNone/>
            </a:pPr>
            <a:endParaRPr sz="1000">
              <a:latin typeface="Georgia"/>
              <a:ea typeface="Georgia"/>
              <a:cs typeface="Georgia"/>
              <a:sym typeface="Georgia"/>
            </a:endParaRPr>
          </a:p>
        </p:txBody>
      </p:sp>
      <p:sp>
        <p:nvSpPr>
          <p:cNvPr id="74" name="Google Shape;74;p14"/>
          <p:cNvSpPr txBox="1"/>
          <p:nvPr/>
        </p:nvSpPr>
        <p:spPr>
          <a:xfrm>
            <a:off x="2411800" y="3215100"/>
            <a:ext cx="19041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Georgia"/>
                <a:ea typeface="Georgia"/>
                <a:cs typeface="Georgia"/>
                <a:sym typeface="Georgia"/>
              </a:rPr>
              <a:t>Drew Nanda</a:t>
            </a:r>
            <a:endParaRPr sz="1000" b="1">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Beavercreek, OH</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B.S. Marketing ‘22</a:t>
            </a:r>
            <a:endParaRPr sz="1000">
              <a:latin typeface="Georgia"/>
              <a:ea typeface="Georgia"/>
              <a:cs typeface="Georgia"/>
              <a:sym typeface="Georgia"/>
            </a:endParaRPr>
          </a:p>
          <a:p>
            <a:pPr marL="0" lvl="0" indent="0" algn="ctr" rtl="0">
              <a:spcBef>
                <a:spcPts val="0"/>
              </a:spcBef>
              <a:spcAft>
                <a:spcPts val="0"/>
              </a:spcAft>
              <a:buNone/>
            </a:pPr>
            <a:r>
              <a:rPr lang="en" sz="1000">
                <a:latin typeface="Georgia"/>
                <a:ea typeface="Georgia"/>
                <a:cs typeface="Georgia"/>
                <a:sym typeface="Georgia"/>
              </a:rPr>
              <a:t>M.S. Sports Analytics ‘23</a:t>
            </a:r>
            <a:endParaRPr sz="1000">
              <a:latin typeface="Georgia"/>
              <a:ea typeface="Georgia"/>
              <a:cs typeface="Georgia"/>
              <a:sym typeface="Georgia"/>
            </a:endParaRPr>
          </a:p>
          <a:p>
            <a:pPr marL="0" lvl="0" indent="0" algn="l" rtl="0">
              <a:spcBef>
                <a:spcPts val="0"/>
              </a:spcBef>
              <a:spcAft>
                <a:spcPts val="0"/>
              </a:spcAft>
              <a:buNone/>
            </a:pPr>
            <a:endParaRPr sz="1000">
              <a:latin typeface="Georgia"/>
              <a:ea typeface="Georgia"/>
              <a:cs typeface="Georgia"/>
              <a:sym typeface="Georgia"/>
            </a:endParaRPr>
          </a:p>
        </p:txBody>
      </p:sp>
      <p:sp>
        <p:nvSpPr>
          <p:cNvPr id="75" name="Google Shape;7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Model: Logistic Regression</a:t>
            </a:r>
            <a:endParaRPr b="1">
              <a:latin typeface="Georgia"/>
              <a:ea typeface="Georgia"/>
              <a:cs typeface="Georgia"/>
              <a:sym typeface="Georgia"/>
            </a:endParaRPr>
          </a:p>
        </p:txBody>
      </p:sp>
      <p:pic>
        <p:nvPicPr>
          <p:cNvPr id="309" name="Google Shape;309;p32"/>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310" name="Google Shape;3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11" name="Google Shape;311;p32"/>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312" name="Google Shape;312;p32"/>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313" name="Google Shape;313;p32"/>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314" name="Google Shape;314;p32"/>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315" name="Google Shape;315;p32"/>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316" name="Google Shape;316;p32"/>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cxnSp>
        <p:nvCxnSpPr>
          <p:cNvPr id="317" name="Google Shape;317;p32"/>
          <p:cNvCxnSpPr/>
          <p:nvPr/>
        </p:nvCxnSpPr>
        <p:spPr>
          <a:xfrm rot="10800000">
            <a:off x="2361863" y="1190625"/>
            <a:ext cx="0" cy="2628900"/>
          </a:xfrm>
          <a:prstGeom prst="straightConnector1">
            <a:avLst/>
          </a:prstGeom>
          <a:noFill/>
          <a:ln w="19050" cap="flat" cmpd="sng">
            <a:solidFill>
              <a:schemeClr val="dk2"/>
            </a:solidFill>
            <a:prstDash val="solid"/>
            <a:round/>
            <a:headEnd type="none" w="med" len="med"/>
            <a:tailEnd type="triangle" w="med" len="med"/>
          </a:ln>
        </p:spPr>
      </p:cxnSp>
      <p:cxnSp>
        <p:nvCxnSpPr>
          <p:cNvPr id="318" name="Google Shape;318;p32"/>
          <p:cNvCxnSpPr/>
          <p:nvPr/>
        </p:nvCxnSpPr>
        <p:spPr>
          <a:xfrm rot="10800000" flipH="1">
            <a:off x="2371388" y="3809925"/>
            <a:ext cx="3514800" cy="9600"/>
          </a:xfrm>
          <a:prstGeom prst="straightConnector1">
            <a:avLst/>
          </a:prstGeom>
          <a:noFill/>
          <a:ln w="19050" cap="flat" cmpd="sng">
            <a:solidFill>
              <a:schemeClr val="dk2"/>
            </a:solidFill>
            <a:prstDash val="solid"/>
            <a:round/>
            <a:headEnd type="none" w="med" len="med"/>
            <a:tailEnd type="triangle" w="med" len="med"/>
          </a:ln>
        </p:spPr>
      </p:cxnSp>
      <p:sp>
        <p:nvSpPr>
          <p:cNvPr id="319" name="Google Shape;319;p32"/>
          <p:cNvSpPr txBox="1"/>
          <p:nvPr/>
        </p:nvSpPr>
        <p:spPr>
          <a:xfrm>
            <a:off x="3876675" y="3860000"/>
            <a:ext cx="24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eorgia"/>
                <a:ea typeface="Georgia"/>
                <a:cs typeface="Georgia"/>
                <a:sym typeface="Georgia"/>
              </a:rPr>
              <a:t>X</a:t>
            </a:r>
            <a:endParaRPr b="1">
              <a:latin typeface="Georgia"/>
              <a:ea typeface="Georgia"/>
              <a:cs typeface="Georgia"/>
              <a:sym typeface="Georgia"/>
            </a:endParaRPr>
          </a:p>
        </p:txBody>
      </p:sp>
      <p:sp>
        <p:nvSpPr>
          <p:cNvPr id="320" name="Google Shape;320;p32"/>
          <p:cNvSpPr txBox="1"/>
          <p:nvPr/>
        </p:nvSpPr>
        <p:spPr>
          <a:xfrm>
            <a:off x="785500" y="3404550"/>
            <a:ext cx="199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Georgia"/>
                <a:ea typeface="Georgia"/>
                <a:cs typeface="Georgia"/>
                <a:sym typeface="Georgia"/>
              </a:rPr>
              <a:t>Degree NOT attained —</a:t>
            </a:r>
            <a:endParaRPr sz="1000" b="1">
              <a:latin typeface="Georgia"/>
              <a:ea typeface="Georgia"/>
              <a:cs typeface="Georgia"/>
              <a:sym typeface="Georgia"/>
            </a:endParaRPr>
          </a:p>
        </p:txBody>
      </p:sp>
      <p:sp>
        <p:nvSpPr>
          <p:cNvPr id="321" name="Google Shape;321;p32"/>
          <p:cNvSpPr txBox="1"/>
          <p:nvPr/>
        </p:nvSpPr>
        <p:spPr>
          <a:xfrm>
            <a:off x="1101800" y="1509075"/>
            <a:ext cx="156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latin typeface="Georgia"/>
                <a:ea typeface="Georgia"/>
                <a:cs typeface="Georgia"/>
                <a:sym typeface="Georgia"/>
              </a:rPr>
              <a:t>Degree attained —</a:t>
            </a:r>
            <a:endParaRPr sz="1000" b="1">
              <a:latin typeface="Georgia"/>
              <a:ea typeface="Georgia"/>
              <a:cs typeface="Georgia"/>
              <a:sym typeface="Georgia"/>
            </a:endParaRPr>
          </a:p>
        </p:txBody>
      </p:sp>
      <p:cxnSp>
        <p:nvCxnSpPr>
          <p:cNvPr id="322" name="Google Shape;322;p32"/>
          <p:cNvCxnSpPr/>
          <p:nvPr/>
        </p:nvCxnSpPr>
        <p:spPr>
          <a:xfrm rot="10800000" flipH="1">
            <a:off x="2514600" y="1724025"/>
            <a:ext cx="2962500" cy="1790700"/>
          </a:xfrm>
          <a:prstGeom prst="curvedConnector3">
            <a:avLst>
              <a:gd name="adj1" fmla="val 50000"/>
            </a:avLst>
          </a:prstGeom>
          <a:noFill/>
          <a:ln w="19050" cap="flat" cmpd="sng">
            <a:solidFill>
              <a:schemeClr val="dk2"/>
            </a:solidFill>
            <a:prstDash val="solid"/>
            <a:round/>
            <a:headEnd type="none" w="med" len="med"/>
            <a:tailEnd type="none" w="med" len="med"/>
          </a:ln>
        </p:spPr>
      </p:cxnSp>
      <p:cxnSp>
        <p:nvCxnSpPr>
          <p:cNvPr id="323" name="Google Shape;323;p32"/>
          <p:cNvCxnSpPr/>
          <p:nvPr/>
        </p:nvCxnSpPr>
        <p:spPr>
          <a:xfrm rot="10800000" flipH="1">
            <a:off x="2409825" y="1685850"/>
            <a:ext cx="3152700" cy="9600"/>
          </a:xfrm>
          <a:prstGeom prst="straightConnector1">
            <a:avLst/>
          </a:prstGeom>
          <a:noFill/>
          <a:ln w="9525" cap="flat" cmpd="sng">
            <a:solidFill>
              <a:srgbClr val="D83829"/>
            </a:solidFill>
            <a:prstDash val="lgDash"/>
            <a:round/>
            <a:headEnd type="none" w="med" len="med"/>
            <a:tailEnd type="none" w="med" len="med"/>
          </a:ln>
        </p:spPr>
      </p:cxnSp>
      <p:cxnSp>
        <p:nvCxnSpPr>
          <p:cNvPr id="324" name="Google Shape;324;p32"/>
          <p:cNvCxnSpPr/>
          <p:nvPr/>
        </p:nvCxnSpPr>
        <p:spPr>
          <a:xfrm rot="10800000" flipH="1">
            <a:off x="2409825" y="3569100"/>
            <a:ext cx="3152700" cy="9600"/>
          </a:xfrm>
          <a:prstGeom prst="straightConnector1">
            <a:avLst/>
          </a:prstGeom>
          <a:noFill/>
          <a:ln w="9525" cap="flat" cmpd="sng">
            <a:solidFill>
              <a:srgbClr val="D83829"/>
            </a:solidFill>
            <a:prstDash val="lgDash"/>
            <a:round/>
            <a:headEnd type="none" w="med" len="med"/>
            <a:tailEnd type="none" w="med" len="med"/>
          </a:ln>
        </p:spPr>
      </p:cxnSp>
      <p:cxnSp>
        <p:nvCxnSpPr>
          <p:cNvPr id="325" name="Google Shape;325;p32"/>
          <p:cNvCxnSpPr/>
          <p:nvPr/>
        </p:nvCxnSpPr>
        <p:spPr>
          <a:xfrm rot="10800000">
            <a:off x="4124400" y="2447925"/>
            <a:ext cx="2581200" cy="0"/>
          </a:xfrm>
          <a:prstGeom prst="straightConnector1">
            <a:avLst/>
          </a:prstGeom>
          <a:noFill/>
          <a:ln w="9525" cap="flat" cmpd="sng">
            <a:solidFill>
              <a:schemeClr val="dk2"/>
            </a:solidFill>
            <a:prstDash val="dot"/>
            <a:round/>
            <a:headEnd type="none" w="med" len="med"/>
            <a:tailEnd type="triangle" w="med" len="med"/>
          </a:ln>
        </p:spPr>
      </p:cxnSp>
      <p:sp>
        <p:nvSpPr>
          <p:cNvPr id="326" name="Google Shape;326;p32"/>
          <p:cNvSpPr txBox="1"/>
          <p:nvPr/>
        </p:nvSpPr>
        <p:spPr>
          <a:xfrm>
            <a:off x="6705600" y="2170875"/>
            <a:ext cx="1895400" cy="554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Georgia"/>
                <a:ea typeface="Georgia"/>
                <a:cs typeface="Georgia"/>
                <a:sym typeface="Georgia"/>
              </a:rPr>
              <a:t>Probability of Degree Attainment</a:t>
            </a:r>
            <a:endParaRPr sz="1200" b="1">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Model: Logistic Regression</a:t>
            </a:r>
            <a:endParaRPr b="1">
              <a:latin typeface="Georgia"/>
              <a:ea typeface="Georgia"/>
              <a:cs typeface="Georgia"/>
              <a:sym typeface="Georgia"/>
            </a:endParaRPr>
          </a:p>
        </p:txBody>
      </p:sp>
      <p:pic>
        <p:nvPicPr>
          <p:cNvPr id="332" name="Google Shape;332;p33"/>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333" name="Google Shape;333;p33"/>
          <p:cNvSpPr txBox="1">
            <a:spLocks noGrp="1"/>
          </p:cNvSpPr>
          <p:nvPr>
            <p:ph type="sldNum" idx="12"/>
          </p:nvPr>
        </p:nvSpPr>
        <p:spPr>
          <a:xfrm>
            <a:off x="8483508" y="46584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334" name="Google Shape;334;p33"/>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335" name="Google Shape;335;p33"/>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336" name="Google Shape;336;p33"/>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337" name="Google Shape;337;p33"/>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338" name="Google Shape;338;p33"/>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339" name="Google Shape;339;p33"/>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
        <p:nvSpPr>
          <p:cNvPr id="340" name="Google Shape;340;p33"/>
          <p:cNvSpPr txBox="1"/>
          <p:nvPr/>
        </p:nvSpPr>
        <p:spPr>
          <a:xfrm>
            <a:off x="459425" y="1833000"/>
            <a:ext cx="2369400" cy="1477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First semester GPA</a:t>
            </a:r>
            <a:endParaRPr sz="1200" b="1">
              <a:solidFill>
                <a:srgbClr val="C41230"/>
              </a:solidFill>
              <a:latin typeface="Georgia"/>
              <a:ea typeface="Georgia"/>
              <a:cs typeface="Georgia"/>
              <a:sym typeface="Georgia"/>
            </a:endParaRPr>
          </a:p>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ACT Score</a:t>
            </a:r>
            <a:endParaRPr sz="1200" b="1">
              <a:solidFill>
                <a:srgbClr val="C41230"/>
              </a:solidFill>
              <a:latin typeface="Georgia"/>
              <a:ea typeface="Georgia"/>
              <a:cs typeface="Georgia"/>
              <a:sym typeface="Georgia"/>
            </a:endParaRPr>
          </a:p>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No. Terms in Greek Organization</a:t>
            </a:r>
            <a:endParaRPr sz="1200" b="1">
              <a:solidFill>
                <a:srgbClr val="C41230"/>
              </a:solidFill>
              <a:latin typeface="Georgia"/>
              <a:ea typeface="Georgia"/>
              <a:cs typeface="Georgia"/>
              <a:sym typeface="Georgia"/>
            </a:endParaRPr>
          </a:p>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Core course grades</a:t>
            </a:r>
            <a:endParaRPr sz="1200" b="1">
              <a:solidFill>
                <a:srgbClr val="C41230"/>
              </a:solidFill>
              <a:latin typeface="Georgia"/>
              <a:ea typeface="Georgia"/>
              <a:cs typeface="Georgia"/>
              <a:sym typeface="Georgia"/>
            </a:endParaRPr>
          </a:p>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Residency</a:t>
            </a:r>
            <a:endParaRPr sz="1200" b="1">
              <a:solidFill>
                <a:srgbClr val="C41230"/>
              </a:solidFill>
              <a:latin typeface="Georgia"/>
              <a:ea typeface="Georgia"/>
              <a:cs typeface="Georgia"/>
              <a:sym typeface="Georgia"/>
            </a:endParaRPr>
          </a:p>
          <a:p>
            <a:pPr marL="457200" lvl="0" indent="-304800" algn="l" rtl="0">
              <a:spcBef>
                <a:spcPts val="0"/>
              </a:spcBef>
              <a:spcAft>
                <a:spcPts val="0"/>
              </a:spcAft>
              <a:buClr>
                <a:srgbClr val="C41230"/>
              </a:buClr>
              <a:buSzPts val="1200"/>
              <a:buFont typeface="Georgia"/>
              <a:buChar char="-"/>
            </a:pPr>
            <a:r>
              <a:rPr lang="en" sz="1200" b="1">
                <a:solidFill>
                  <a:srgbClr val="C41230"/>
                </a:solidFill>
                <a:latin typeface="Georgia"/>
                <a:ea typeface="Georgia"/>
                <a:cs typeface="Georgia"/>
                <a:sym typeface="Georgia"/>
              </a:rPr>
              <a:t>Distance from home</a:t>
            </a:r>
            <a:endParaRPr sz="1200" b="1">
              <a:solidFill>
                <a:srgbClr val="C41230"/>
              </a:solidFill>
              <a:latin typeface="Georgia"/>
              <a:ea typeface="Georgia"/>
              <a:cs typeface="Georgia"/>
              <a:sym typeface="Georgia"/>
            </a:endParaRPr>
          </a:p>
        </p:txBody>
      </p:sp>
      <p:sp>
        <p:nvSpPr>
          <p:cNvPr id="341" name="Google Shape;341;p33"/>
          <p:cNvSpPr/>
          <p:nvPr/>
        </p:nvSpPr>
        <p:spPr>
          <a:xfrm>
            <a:off x="3848100" y="1833000"/>
            <a:ext cx="1524300" cy="1477500"/>
          </a:xfrm>
          <a:prstGeom prst="ellipse">
            <a:avLst/>
          </a:prstGeom>
          <a:solidFill>
            <a:srgbClr val="CCCCCC"/>
          </a:solidFill>
          <a:ln w="19050" cap="flat" cmpd="sng">
            <a:solidFill>
              <a:srgbClr val="D8382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C41230"/>
                </a:solidFill>
                <a:latin typeface="Georgia"/>
                <a:ea typeface="Georgia"/>
                <a:cs typeface="Georgia"/>
                <a:sym typeface="Georgia"/>
              </a:rPr>
              <a:t>Logistic Regression Model</a:t>
            </a:r>
            <a:endParaRPr sz="1200" b="1">
              <a:solidFill>
                <a:srgbClr val="C41230"/>
              </a:solidFill>
              <a:latin typeface="Georgia"/>
              <a:ea typeface="Georgia"/>
              <a:cs typeface="Georgia"/>
              <a:sym typeface="Georgia"/>
            </a:endParaRPr>
          </a:p>
        </p:txBody>
      </p:sp>
      <p:cxnSp>
        <p:nvCxnSpPr>
          <p:cNvPr id="342" name="Google Shape;342;p33"/>
          <p:cNvCxnSpPr>
            <a:stCxn id="340" idx="3"/>
            <a:endCxn id="341" idx="2"/>
          </p:cNvCxnSpPr>
          <p:nvPr/>
        </p:nvCxnSpPr>
        <p:spPr>
          <a:xfrm>
            <a:off x="2828825" y="2571750"/>
            <a:ext cx="1019400" cy="0"/>
          </a:xfrm>
          <a:prstGeom prst="straightConnector1">
            <a:avLst/>
          </a:prstGeom>
          <a:noFill/>
          <a:ln w="28575" cap="flat" cmpd="sng">
            <a:solidFill>
              <a:schemeClr val="dk2"/>
            </a:solidFill>
            <a:prstDash val="solid"/>
            <a:round/>
            <a:headEnd type="none" w="med" len="med"/>
            <a:tailEnd type="triangle" w="med" len="med"/>
          </a:ln>
        </p:spPr>
      </p:cxnSp>
      <p:sp>
        <p:nvSpPr>
          <p:cNvPr id="343" name="Google Shape;343;p33"/>
          <p:cNvSpPr txBox="1"/>
          <p:nvPr/>
        </p:nvSpPr>
        <p:spPr>
          <a:xfrm>
            <a:off x="6553050" y="2294700"/>
            <a:ext cx="1853100" cy="5541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C41230"/>
                </a:solidFill>
                <a:latin typeface="Georgia"/>
                <a:ea typeface="Georgia"/>
                <a:cs typeface="Georgia"/>
                <a:sym typeface="Georgia"/>
              </a:rPr>
              <a:t>Probability of Degree Attainment</a:t>
            </a:r>
            <a:endParaRPr sz="1200" b="1">
              <a:solidFill>
                <a:srgbClr val="C41230"/>
              </a:solidFill>
              <a:latin typeface="Georgia"/>
              <a:ea typeface="Georgia"/>
              <a:cs typeface="Georgia"/>
              <a:sym typeface="Georgia"/>
            </a:endParaRPr>
          </a:p>
        </p:txBody>
      </p:sp>
      <p:cxnSp>
        <p:nvCxnSpPr>
          <p:cNvPr id="344" name="Google Shape;344;p33"/>
          <p:cNvCxnSpPr>
            <a:stCxn id="341" idx="6"/>
            <a:endCxn id="343" idx="1"/>
          </p:cNvCxnSpPr>
          <p:nvPr/>
        </p:nvCxnSpPr>
        <p:spPr>
          <a:xfrm>
            <a:off x="5372400" y="2571750"/>
            <a:ext cx="11808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34"/>
          <p:cNvSpPr txBox="1">
            <a:spLocks noGrp="1"/>
          </p:cNvSpPr>
          <p:nvPr>
            <p:ph type="title"/>
          </p:nvPr>
        </p:nvSpPr>
        <p:spPr>
          <a:xfrm>
            <a:off x="311700" y="413700"/>
            <a:ext cx="453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Model Performance</a:t>
            </a:r>
            <a:endParaRPr b="1">
              <a:latin typeface="Georgia"/>
              <a:ea typeface="Georgia"/>
              <a:cs typeface="Georgia"/>
              <a:sym typeface="Georgia"/>
            </a:endParaRPr>
          </a:p>
        </p:txBody>
      </p:sp>
      <p:pic>
        <p:nvPicPr>
          <p:cNvPr id="350" name="Google Shape;350;p34"/>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351" name="Google Shape;351;p34"/>
          <p:cNvSpPr txBox="1"/>
          <p:nvPr/>
        </p:nvSpPr>
        <p:spPr>
          <a:xfrm>
            <a:off x="626850" y="711725"/>
            <a:ext cx="4594200" cy="292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800"/>
              </a:spcBef>
              <a:spcAft>
                <a:spcPts val="0"/>
              </a:spcAft>
              <a:buNone/>
            </a:pPr>
            <a:endParaRPr sz="2300" b="1">
              <a:solidFill>
                <a:srgbClr val="85200C"/>
              </a:solidFill>
              <a:latin typeface="Georgia"/>
              <a:ea typeface="Georgia"/>
              <a:cs typeface="Georgia"/>
              <a:sym typeface="Georgia"/>
            </a:endParaRPr>
          </a:p>
          <a:p>
            <a:pPr marL="457200" lvl="0" indent="-330200" algn="l" rtl="0">
              <a:lnSpc>
                <a:spcPct val="115000"/>
              </a:lnSpc>
              <a:spcBef>
                <a:spcPts val="800"/>
              </a:spcBef>
              <a:spcAft>
                <a:spcPts val="0"/>
              </a:spcAft>
              <a:buSzPts val="1600"/>
              <a:buFont typeface="Georgia"/>
              <a:buChar char="●"/>
            </a:pPr>
            <a:r>
              <a:rPr lang="en" sz="1600" b="1">
                <a:solidFill>
                  <a:schemeClr val="dk1"/>
                </a:solidFill>
                <a:latin typeface="Georgia"/>
                <a:ea typeface="Georgia"/>
                <a:cs typeface="Georgia"/>
                <a:sym typeface="Georgia"/>
              </a:rPr>
              <a:t>Specificity</a:t>
            </a:r>
            <a:r>
              <a:rPr lang="en" sz="1600">
                <a:solidFill>
                  <a:schemeClr val="dk1"/>
                </a:solidFill>
                <a:latin typeface="Georgia"/>
                <a:ea typeface="Georgia"/>
                <a:cs typeface="Georgia"/>
                <a:sym typeface="Georgia"/>
              </a:rPr>
              <a:t>: the proportion of students that did not earn a degree and were classified as so - </a:t>
            </a:r>
            <a:r>
              <a:rPr lang="en" sz="1600" b="1">
                <a:solidFill>
                  <a:srgbClr val="980000"/>
                </a:solidFill>
                <a:latin typeface="Georgia"/>
                <a:ea typeface="Georgia"/>
                <a:cs typeface="Georgia"/>
                <a:sym typeface="Georgia"/>
              </a:rPr>
              <a:t>HIGH</a:t>
            </a:r>
            <a:endParaRPr sz="1600" b="1">
              <a:solidFill>
                <a:srgbClr val="980000"/>
              </a:solidFill>
              <a:latin typeface="Georgia"/>
              <a:ea typeface="Georgia"/>
              <a:cs typeface="Georgia"/>
              <a:sym typeface="Georgia"/>
            </a:endParaRPr>
          </a:p>
          <a:p>
            <a:pPr marL="457200" lvl="0" indent="-330200" algn="l" rtl="0">
              <a:lnSpc>
                <a:spcPct val="115000"/>
              </a:lnSpc>
              <a:spcBef>
                <a:spcPts val="0"/>
              </a:spcBef>
              <a:spcAft>
                <a:spcPts val="0"/>
              </a:spcAft>
              <a:buSzPts val="1600"/>
              <a:buFont typeface="Georgia"/>
              <a:buChar char="●"/>
            </a:pPr>
            <a:r>
              <a:rPr lang="en" sz="1600" b="1">
                <a:solidFill>
                  <a:schemeClr val="dk1"/>
                </a:solidFill>
                <a:latin typeface="Georgia"/>
                <a:ea typeface="Georgia"/>
                <a:cs typeface="Georgia"/>
                <a:sym typeface="Georgia"/>
              </a:rPr>
              <a:t>Accuracy</a:t>
            </a:r>
            <a:r>
              <a:rPr lang="en" sz="1600">
                <a:solidFill>
                  <a:schemeClr val="dk1"/>
                </a:solidFill>
                <a:latin typeface="Georgia"/>
                <a:ea typeface="Georgia"/>
                <a:cs typeface="Georgia"/>
                <a:sym typeface="Georgia"/>
              </a:rPr>
              <a:t>: the proportion of students that were classified correctly - </a:t>
            </a:r>
            <a:r>
              <a:rPr lang="en" sz="1600" b="1">
                <a:solidFill>
                  <a:srgbClr val="980000"/>
                </a:solidFill>
                <a:latin typeface="Georgia"/>
                <a:ea typeface="Georgia"/>
                <a:cs typeface="Georgia"/>
                <a:sym typeface="Georgia"/>
              </a:rPr>
              <a:t>HIGH</a:t>
            </a:r>
            <a:endParaRPr sz="1600" b="1">
              <a:solidFill>
                <a:schemeClr val="dk1"/>
              </a:solidFill>
              <a:latin typeface="Georgia"/>
              <a:ea typeface="Georgia"/>
              <a:cs typeface="Georgia"/>
              <a:sym typeface="Georgia"/>
            </a:endParaRPr>
          </a:p>
          <a:p>
            <a:pPr marL="457200" lvl="0" indent="-330200" algn="l" rtl="0">
              <a:lnSpc>
                <a:spcPct val="115000"/>
              </a:lnSpc>
              <a:spcBef>
                <a:spcPts val="0"/>
              </a:spcBef>
              <a:spcAft>
                <a:spcPts val="0"/>
              </a:spcAft>
              <a:buSzPts val="1600"/>
              <a:buFont typeface="Georgia"/>
              <a:buChar char="●"/>
            </a:pPr>
            <a:r>
              <a:rPr lang="en" sz="1600" b="1">
                <a:solidFill>
                  <a:schemeClr val="dk1"/>
                </a:solidFill>
                <a:latin typeface="Georgia"/>
                <a:ea typeface="Georgia"/>
                <a:cs typeface="Georgia"/>
                <a:sym typeface="Georgia"/>
              </a:rPr>
              <a:t>Mis-classification</a:t>
            </a:r>
            <a:r>
              <a:rPr lang="en" sz="1600">
                <a:solidFill>
                  <a:schemeClr val="dk1"/>
                </a:solidFill>
                <a:latin typeface="Georgia"/>
                <a:ea typeface="Georgia"/>
                <a:cs typeface="Georgia"/>
                <a:sym typeface="Georgia"/>
              </a:rPr>
              <a:t>: the proportion of students that were classified incorrectly - </a:t>
            </a:r>
            <a:r>
              <a:rPr lang="en" sz="1600" b="1">
                <a:solidFill>
                  <a:srgbClr val="980000"/>
                </a:solidFill>
                <a:latin typeface="Georgia"/>
                <a:ea typeface="Georgia"/>
                <a:cs typeface="Georgia"/>
                <a:sym typeface="Georgia"/>
              </a:rPr>
              <a:t>LOW</a:t>
            </a:r>
            <a:endParaRPr sz="1600" b="1">
              <a:solidFill>
                <a:schemeClr val="dk1"/>
              </a:solidFill>
              <a:latin typeface="Georgia"/>
              <a:ea typeface="Georgia"/>
              <a:cs typeface="Georgia"/>
              <a:sym typeface="Georgia"/>
            </a:endParaRPr>
          </a:p>
        </p:txBody>
      </p:sp>
      <p:sp>
        <p:nvSpPr>
          <p:cNvPr id="352" name="Google Shape;352;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353" name="Google Shape;353;p34"/>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354" name="Google Shape;354;p34"/>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355" name="Google Shape;355;p34"/>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356" name="Google Shape;356;p34"/>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357" name="Google Shape;357;p34"/>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358" name="Google Shape;358;p34"/>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
        <p:nvSpPr>
          <p:cNvPr id="359" name="Google Shape;359;p34"/>
          <p:cNvSpPr/>
          <p:nvPr/>
        </p:nvSpPr>
        <p:spPr>
          <a:xfrm>
            <a:off x="6362700" y="613400"/>
            <a:ext cx="1397100" cy="100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6486525" y="8858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6715125" y="8191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7458075" y="10538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6986588" y="68100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7258050" y="68100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6715125" y="9715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6534150" y="7619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6610425" y="10954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6610425" y="95730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6896100" y="8858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6896100" y="7619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7524900" y="7932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6534150" y="14289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153275" y="13144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7053300" y="8764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7526100" y="13144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6848513" y="110013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7086600" y="10954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7210500" y="8191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6966863" y="131445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305675" y="95730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6780450" y="12193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7119263" y="146685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367688" y="95730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6831850" y="931038"/>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7339675" y="123360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7010388" y="1038188"/>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6760363" y="72375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7562763" y="110015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6486513" y="1305075"/>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269300" y="2638313"/>
            <a:ext cx="1397100" cy="100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5546625" y="2634725"/>
            <a:ext cx="1397100" cy="10002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34"/>
          <p:cNvCxnSpPr>
            <a:stCxn id="359" idx="2"/>
            <a:endCxn id="391" idx="0"/>
          </p:cNvCxnSpPr>
          <p:nvPr/>
        </p:nvCxnSpPr>
        <p:spPr>
          <a:xfrm flipH="1">
            <a:off x="6245250" y="1613600"/>
            <a:ext cx="816000" cy="1021200"/>
          </a:xfrm>
          <a:prstGeom prst="straightConnector1">
            <a:avLst/>
          </a:prstGeom>
          <a:noFill/>
          <a:ln w="19050" cap="flat" cmpd="sng">
            <a:solidFill>
              <a:schemeClr val="dk2"/>
            </a:solidFill>
            <a:prstDash val="solid"/>
            <a:round/>
            <a:headEnd type="none" w="med" len="med"/>
            <a:tailEnd type="triangle" w="med" len="med"/>
          </a:ln>
        </p:spPr>
      </p:cxnSp>
      <p:cxnSp>
        <p:nvCxnSpPr>
          <p:cNvPr id="393" name="Google Shape;393;p34"/>
          <p:cNvCxnSpPr>
            <a:stCxn id="359" idx="2"/>
            <a:endCxn id="390" idx="0"/>
          </p:cNvCxnSpPr>
          <p:nvPr/>
        </p:nvCxnSpPr>
        <p:spPr>
          <a:xfrm>
            <a:off x="7061250" y="1613600"/>
            <a:ext cx="906600" cy="1024800"/>
          </a:xfrm>
          <a:prstGeom prst="straightConnector1">
            <a:avLst/>
          </a:prstGeom>
          <a:noFill/>
          <a:ln w="19050" cap="flat" cmpd="sng">
            <a:solidFill>
              <a:schemeClr val="dk2"/>
            </a:solidFill>
            <a:prstDash val="solid"/>
            <a:round/>
            <a:headEnd type="none" w="med" len="med"/>
            <a:tailEnd type="triangle" w="med" len="med"/>
          </a:ln>
        </p:spPr>
      </p:cxnSp>
      <p:sp>
        <p:nvSpPr>
          <p:cNvPr id="394" name="Google Shape;394;p34"/>
          <p:cNvSpPr/>
          <p:nvPr/>
        </p:nvSpPr>
        <p:spPr>
          <a:xfrm>
            <a:off x="6754113" y="30728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6238913" y="31337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5886200" y="33625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5991300" y="28479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6183225" y="29051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6486525" y="32386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5991300" y="31337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5743575" y="28479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486525" y="30290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6506425" y="27699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5743663" y="31967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6238913" y="340578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6183213" y="27080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6675238" y="340578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792413" y="27699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7645638" y="324908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8201913" y="31967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8305713" y="2905150"/>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8047663" y="29718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7764563" y="30728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8022063" y="281002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8406138" y="3362575"/>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6368900" y="3320663"/>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8000075" y="3236000"/>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6334875" y="3029038"/>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6062563" y="3320663"/>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5791838" y="2971863"/>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7478025" y="3095763"/>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7651850" y="3389575"/>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7562775" y="2915788"/>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8394950" y="3076463"/>
            <a:ext cx="123900" cy="1239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txBox="1"/>
          <p:nvPr/>
        </p:nvSpPr>
        <p:spPr>
          <a:xfrm rot="-3014123">
            <a:off x="5826974" y="1775462"/>
            <a:ext cx="1397203" cy="3078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latin typeface="Georgia"/>
                <a:ea typeface="Georgia"/>
                <a:cs typeface="Georgia"/>
                <a:sym typeface="Georgia"/>
              </a:rPr>
              <a:t>Degree attained</a:t>
            </a:r>
            <a:endParaRPr sz="800" b="1">
              <a:latin typeface="Georgia"/>
              <a:ea typeface="Georgia"/>
              <a:cs typeface="Georgia"/>
              <a:sym typeface="Georgia"/>
            </a:endParaRPr>
          </a:p>
        </p:txBody>
      </p:sp>
      <p:sp>
        <p:nvSpPr>
          <p:cNvPr id="426" name="Google Shape;426;p34"/>
          <p:cNvSpPr txBox="1"/>
          <p:nvPr/>
        </p:nvSpPr>
        <p:spPr>
          <a:xfrm rot="3012171">
            <a:off x="7026305" y="2247542"/>
            <a:ext cx="1829327" cy="29246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latin typeface="Georgia"/>
                <a:ea typeface="Georgia"/>
                <a:cs typeface="Georgia"/>
                <a:sym typeface="Georgia"/>
              </a:rPr>
              <a:t>Degree NOT attained</a:t>
            </a:r>
            <a:endParaRPr sz="700" b="1">
              <a:latin typeface="Georgia"/>
              <a:ea typeface="Georgia"/>
              <a:cs typeface="Georgia"/>
              <a:sym typeface="Georgia"/>
            </a:endParaRPr>
          </a:p>
        </p:txBody>
      </p:sp>
      <p:sp>
        <p:nvSpPr>
          <p:cNvPr id="427" name="Google Shape;427;p34"/>
          <p:cNvSpPr/>
          <p:nvPr/>
        </p:nvSpPr>
        <p:spPr>
          <a:xfrm>
            <a:off x="4722650" y="411525"/>
            <a:ext cx="1397100" cy="313500"/>
          </a:xfrm>
          <a:prstGeom prst="rect">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BF7"/>
                </a:solidFill>
                <a:latin typeface="Georgia"/>
                <a:ea typeface="Georgia"/>
                <a:cs typeface="Georgia"/>
                <a:sym typeface="Georgia"/>
              </a:rPr>
              <a:t>Degree attained</a:t>
            </a:r>
            <a:endParaRPr sz="1100" b="1">
              <a:solidFill>
                <a:srgbClr val="FFFBF7"/>
              </a:solidFill>
              <a:latin typeface="Georgia"/>
              <a:ea typeface="Georgia"/>
              <a:cs typeface="Georgia"/>
              <a:sym typeface="Georgia"/>
            </a:endParaRPr>
          </a:p>
        </p:txBody>
      </p:sp>
      <p:sp>
        <p:nvSpPr>
          <p:cNvPr id="428" name="Google Shape;428;p34"/>
          <p:cNvSpPr/>
          <p:nvPr/>
        </p:nvSpPr>
        <p:spPr>
          <a:xfrm>
            <a:off x="4722650" y="727144"/>
            <a:ext cx="1397100" cy="456000"/>
          </a:xfrm>
          <a:prstGeom prst="rect">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FFFBF7"/>
                </a:solidFill>
                <a:latin typeface="Georgia"/>
                <a:ea typeface="Georgia"/>
                <a:cs typeface="Georgia"/>
                <a:sym typeface="Georgia"/>
              </a:rPr>
              <a:t>Degree  NOT attained</a:t>
            </a:r>
            <a:endParaRPr sz="1100" b="1">
              <a:solidFill>
                <a:srgbClr val="FFFBF7"/>
              </a:solidFill>
              <a:latin typeface="Georgia"/>
              <a:ea typeface="Georgia"/>
              <a:cs typeface="Georgia"/>
              <a:sym typeface="Georgia"/>
            </a:endParaRPr>
          </a:p>
        </p:txBody>
      </p:sp>
      <p:sp>
        <p:nvSpPr>
          <p:cNvPr id="429" name="Google Shape;429;p34"/>
          <p:cNvSpPr/>
          <p:nvPr/>
        </p:nvSpPr>
        <p:spPr>
          <a:xfrm>
            <a:off x="5801775" y="2679963"/>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6358775" y="291578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6617225" y="289518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6726250" y="2703038"/>
            <a:ext cx="123900" cy="123900"/>
          </a:xfrm>
          <a:prstGeom prst="ellipse">
            <a:avLst/>
          </a:prstGeom>
          <a:solidFill>
            <a:srgbClr val="D8382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Model Performance</a:t>
            </a:r>
            <a:endParaRPr b="1">
              <a:latin typeface="Georgia"/>
              <a:ea typeface="Georgia"/>
              <a:cs typeface="Georgia"/>
              <a:sym typeface="Georgia"/>
            </a:endParaRPr>
          </a:p>
        </p:txBody>
      </p:sp>
      <p:pic>
        <p:nvPicPr>
          <p:cNvPr id="438" name="Google Shape;438;p35"/>
          <p:cNvPicPr preferRelativeResize="0"/>
          <p:nvPr/>
        </p:nvPicPr>
        <p:blipFill>
          <a:blip r:embed="rId3">
            <a:alphaModFix/>
          </a:blip>
          <a:stretch>
            <a:fillRect/>
          </a:stretch>
        </p:blipFill>
        <p:spPr>
          <a:xfrm>
            <a:off x="664213" y="1017725"/>
            <a:ext cx="7815577" cy="3088699"/>
          </a:xfrm>
          <a:prstGeom prst="rect">
            <a:avLst/>
          </a:prstGeom>
          <a:noFill/>
          <a:ln>
            <a:noFill/>
          </a:ln>
        </p:spPr>
      </p:pic>
      <p:pic>
        <p:nvPicPr>
          <p:cNvPr id="439" name="Google Shape;439;p35"/>
          <p:cNvPicPr preferRelativeResize="0"/>
          <p:nvPr/>
        </p:nvPicPr>
        <p:blipFill>
          <a:blip r:embed="rId4">
            <a:alphaModFix/>
          </a:blip>
          <a:stretch>
            <a:fillRect/>
          </a:stretch>
        </p:blipFill>
        <p:spPr>
          <a:xfrm>
            <a:off x="0" y="4568875"/>
            <a:ext cx="2046925" cy="572701"/>
          </a:xfrm>
          <a:prstGeom prst="rect">
            <a:avLst/>
          </a:prstGeom>
          <a:noFill/>
          <a:ln>
            <a:noFill/>
          </a:ln>
        </p:spPr>
      </p:pic>
      <p:sp>
        <p:nvSpPr>
          <p:cNvPr id="440" name="Google Shape;44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441" name="Google Shape;441;p35"/>
          <p:cNvSpPr/>
          <p:nvPr/>
        </p:nvSpPr>
        <p:spPr>
          <a:xfrm>
            <a:off x="6834650" y="1715325"/>
            <a:ext cx="685800" cy="449400"/>
          </a:xfrm>
          <a:prstGeom prst="ellipse">
            <a:avLst/>
          </a:prstGeom>
          <a:noFill/>
          <a:ln w="19050" cap="flat" cmpd="sng">
            <a:solidFill>
              <a:srgbClr val="802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3735425" y="1715325"/>
            <a:ext cx="685800" cy="449400"/>
          </a:xfrm>
          <a:prstGeom prst="ellipse">
            <a:avLst/>
          </a:prstGeom>
          <a:noFill/>
          <a:ln w="19050" cap="flat" cmpd="sng">
            <a:solidFill>
              <a:srgbClr val="802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5"/>
          <p:cNvSpPr/>
          <p:nvPr/>
        </p:nvSpPr>
        <p:spPr>
          <a:xfrm>
            <a:off x="2134975" y="1715325"/>
            <a:ext cx="685800" cy="449400"/>
          </a:xfrm>
          <a:prstGeom prst="ellipse">
            <a:avLst/>
          </a:prstGeom>
          <a:noFill/>
          <a:ln w="19050" cap="flat" cmpd="sng">
            <a:solidFill>
              <a:srgbClr val="80201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5"/>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445" name="Google Shape;445;p35"/>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446" name="Google Shape;446;p35"/>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447" name="Google Shape;447;p35"/>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448" name="Google Shape;448;p35"/>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449" name="Google Shape;449;p35"/>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36"/>
          <p:cNvSpPr txBox="1">
            <a:spLocks noGrp="1"/>
          </p:cNvSpPr>
          <p:nvPr>
            <p:ph type="title"/>
          </p:nvPr>
        </p:nvSpPr>
        <p:spPr>
          <a:xfrm>
            <a:off x="311700" y="3333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latin typeface="Georgia"/>
                <a:ea typeface="Georgia"/>
                <a:cs typeface="Georgia"/>
                <a:sym typeface="Georgia"/>
              </a:rPr>
              <a:t>Feature Importances of Student Success Attributes</a:t>
            </a:r>
            <a:endParaRPr sz="2420" b="1">
              <a:latin typeface="Georgia"/>
              <a:ea typeface="Georgia"/>
              <a:cs typeface="Georgia"/>
              <a:sym typeface="Georgia"/>
            </a:endParaRPr>
          </a:p>
        </p:txBody>
      </p:sp>
      <p:pic>
        <p:nvPicPr>
          <p:cNvPr id="455" name="Google Shape;455;p36"/>
          <p:cNvPicPr preferRelativeResize="0"/>
          <p:nvPr/>
        </p:nvPicPr>
        <p:blipFill rotWithShape="1">
          <a:blip r:embed="rId3">
            <a:alphaModFix/>
          </a:blip>
          <a:srcRect/>
          <a:stretch/>
        </p:blipFill>
        <p:spPr>
          <a:xfrm>
            <a:off x="2134975" y="906050"/>
            <a:ext cx="4700176" cy="3463800"/>
          </a:xfrm>
          <a:prstGeom prst="rect">
            <a:avLst/>
          </a:prstGeom>
          <a:noFill/>
          <a:ln>
            <a:noFill/>
          </a:ln>
        </p:spPr>
      </p:pic>
      <p:pic>
        <p:nvPicPr>
          <p:cNvPr id="456" name="Google Shape;456;p36"/>
          <p:cNvPicPr preferRelativeResize="0"/>
          <p:nvPr/>
        </p:nvPicPr>
        <p:blipFill>
          <a:blip r:embed="rId4">
            <a:alphaModFix/>
          </a:blip>
          <a:stretch>
            <a:fillRect/>
          </a:stretch>
        </p:blipFill>
        <p:spPr>
          <a:xfrm>
            <a:off x="0" y="4568875"/>
            <a:ext cx="2046925" cy="572701"/>
          </a:xfrm>
          <a:prstGeom prst="rect">
            <a:avLst/>
          </a:prstGeom>
          <a:noFill/>
          <a:ln>
            <a:noFill/>
          </a:ln>
        </p:spPr>
      </p:pic>
      <p:sp>
        <p:nvSpPr>
          <p:cNvPr id="457" name="Google Shape;457;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
        <p:nvSpPr>
          <p:cNvPr id="458" name="Google Shape;458;p36"/>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459" name="Google Shape;459;p36"/>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460" name="Google Shape;460;p36"/>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461" name="Google Shape;461;p36"/>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462" name="Google Shape;462;p36"/>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463" name="Google Shape;463;p36"/>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latin typeface="Georgia"/>
                <a:ea typeface="Georgia"/>
                <a:cs typeface="Georgia"/>
                <a:sym typeface="Georgia"/>
              </a:rPr>
              <a:t>Feature Importances of Student Success Attributes</a:t>
            </a:r>
            <a:endParaRPr sz="2420" b="1">
              <a:latin typeface="Georgia"/>
              <a:ea typeface="Georgia"/>
              <a:cs typeface="Georgia"/>
              <a:sym typeface="Georgia"/>
            </a:endParaRPr>
          </a:p>
        </p:txBody>
      </p:sp>
      <p:pic>
        <p:nvPicPr>
          <p:cNvPr id="469" name="Google Shape;469;p37"/>
          <p:cNvPicPr preferRelativeResize="0"/>
          <p:nvPr/>
        </p:nvPicPr>
        <p:blipFill>
          <a:blip r:embed="rId3">
            <a:alphaModFix/>
          </a:blip>
          <a:stretch>
            <a:fillRect/>
          </a:stretch>
        </p:blipFill>
        <p:spPr>
          <a:xfrm>
            <a:off x="0" y="4568875"/>
            <a:ext cx="2046925" cy="572701"/>
          </a:xfrm>
          <a:prstGeom prst="rect">
            <a:avLst/>
          </a:prstGeom>
          <a:noFill/>
          <a:ln>
            <a:noFill/>
          </a:ln>
        </p:spPr>
      </p:pic>
      <p:graphicFrame>
        <p:nvGraphicFramePr>
          <p:cNvPr id="470" name="Google Shape;470;p37"/>
          <p:cNvGraphicFramePr/>
          <p:nvPr/>
        </p:nvGraphicFramePr>
        <p:xfrm>
          <a:off x="1095525" y="1230700"/>
          <a:ext cx="6909250" cy="2556075"/>
        </p:xfrm>
        <a:graphic>
          <a:graphicData uri="http://schemas.openxmlformats.org/drawingml/2006/table">
            <a:tbl>
              <a:tblPr>
                <a:noFill/>
                <a:tableStyleId>{324491B1-FB7D-44A4-AD15-F324EE708490}</a:tableStyleId>
              </a:tblPr>
              <a:tblGrid>
                <a:gridCol w="4844000">
                  <a:extLst>
                    <a:ext uri="{9D8B030D-6E8A-4147-A177-3AD203B41FA5}">
                      <a16:colId xmlns:a16="http://schemas.microsoft.com/office/drawing/2014/main" val="20000"/>
                    </a:ext>
                  </a:extLst>
                </a:gridCol>
                <a:gridCol w="2065250">
                  <a:extLst>
                    <a:ext uri="{9D8B030D-6E8A-4147-A177-3AD203B41FA5}">
                      <a16:colId xmlns:a16="http://schemas.microsoft.com/office/drawing/2014/main" val="20001"/>
                    </a:ext>
                  </a:extLst>
                </a:gridCol>
              </a:tblGrid>
              <a:tr h="446675">
                <a:tc>
                  <a:txBody>
                    <a:bodyPr/>
                    <a:lstStyle/>
                    <a:p>
                      <a:pPr marL="0" lvl="0" indent="0" algn="l" rtl="0">
                        <a:spcBef>
                          <a:spcPts val="0"/>
                        </a:spcBef>
                        <a:spcAft>
                          <a:spcPts val="0"/>
                        </a:spcAft>
                        <a:buNone/>
                      </a:pPr>
                      <a:r>
                        <a:rPr lang="en" sz="1300" b="1">
                          <a:latin typeface="Georgia"/>
                          <a:ea typeface="Georgia"/>
                          <a:cs typeface="Georgia"/>
                          <a:sym typeface="Georgia"/>
                        </a:rPr>
                        <a:t>Name of Attributes</a:t>
                      </a:r>
                      <a:endParaRPr sz="1300" b="1">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b="1">
                          <a:latin typeface="Georgia"/>
                          <a:ea typeface="Georgia"/>
                          <a:cs typeface="Georgia"/>
                          <a:sym typeface="Georgia"/>
                        </a:rPr>
                        <a:t>Odds Ratio</a:t>
                      </a:r>
                      <a:endParaRPr sz="1300" b="1">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45975">
                <a:tc>
                  <a:txBody>
                    <a:bodyPr/>
                    <a:lstStyle/>
                    <a:p>
                      <a:pPr marL="0" lvl="0" indent="0" algn="l" rtl="0">
                        <a:spcBef>
                          <a:spcPts val="0"/>
                        </a:spcBef>
                        <a:spcAft>
                          <a:spcPts val="0"/>
                        </a:spcAft>
                        <a:buNone/>
                      </a:pPr>
                      <a:r>
                        <a:rPr lang="en" sz="1300">
                          <a:latin typeface="Georgia"/>
                          <a:ea typeface="Georgia"/>
                          <a:cs typeface="Georgia"/>
                          <a:sym typeface="Georgia"/>
                        </a:rPr>
                        <a:t>Number of Terms a Student is Involved in Greek Organizations</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a:latin typeface="Georgia"/>
                          <a:ea typeface="Georgia"/>
                          <a:cs typeface="Georgia"/>
                          <a:sym typeface="Georgia"/>
                        </a:rPr>
                        <a:t>3.623</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r h="389100">
                <a:tc>
                  <a:txBody>
                    <a:bodyPr/>
                    <a:lstStyle/>
                    <a:p>
                      <a:pPr marL="0" lvl="0" indent="0" algn="l" rtl="0">
                        <a:spcBef>
                          <a:spcPts val="0"/>
                        </a:spcBef>
                        <a:spcAft>
                          <a:spcPts val="0"/>
                        </a:spcAft>
                        <a:buNone/>
                      </a:pPr>
                      <a:r>
                        <a:rPr lang="en" sz="1300">
                          <a:latin typeface="Georgia"/>
                          <a:ea typeface="Georgia"/>
                          <a:cs typeface="Georgia"/>
                          <a:sym typeface="Georgia"/>
                        </a:rPr>
                        <a:t>Number of Major changes</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a:latin typeface="Georgia"/>
                          <a:ea typeface="Georgia"/>
                          <a:cs typeface="Georgia"/>
                          <a:sym typeface="Georgia"/>
                        </a:rPr>
                        <a:t>2.4</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2"/>
                  </a:ext>
                </a:extLst>
              </a:tr>
              <a:tr h="446675">
                <a:tc>
                  <a:txBody>
                    <a:bodyPr/>
                    <a:lstStyle/>
                    <a:p>
                      <a:pPr marL="0" lvl="0" indent="0" algn="l" rtl="0">
                        <a:spcBef>
                          <a:spcPts val="0"/>
                        </a:spcBef>
                        <a:spcAft>
                          <a:spcPts val="0"/>
                        </a:spcAft>
                        <a:buNone/>
                      </a:pPr>
                      <a:r>
                        <a:rPr lang="en" sz="1300">
                          <a:latin typeface="Georgia"/>
                          <a:ea typeface="Georgia"/>
                          <a:cs typeface="Georgia"/>
                          <a:sym typeface="Georgia"/>
                        </a:rPr>
                        <a:t>Having an Undeclared Major</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a:latin typeface="Georgia"/>
                          <a:ea typeface="Georgia"/>
                          <a:cs typeface="Georgia"/>
                          <a:sym typeface="Georgia"/>
                        </a:rPr>
                        <a:t>2.255</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3"/>
                  </a:ext>
                </a:extLst>
              </a:tr>
              <a:tr h="446675">
                <a:tc>
                  <a:txBody>
                    <a:bodyPr/>
                    <a:lstStyle/>
                    <a:p>
                      <a:pPr marL="0" lvl="0" indent="0" algn="l" rtl="0">
                        <a:spcBef>
                          <a:spcPts val="0"/>
                        </a:spcBef>
                        <a:spcAft>
                          <a:spcPts val="0"/>
                        </a:spcAft>
                        <a:buNone/>
                      </a:pPr>
                      <a:r>
                        <a:rPr lang="en" sz="1300">
                          <a:latin typeface="Georgia"/>
                          <a:ea typeface="Georgia"/>
                          <a:cs typeface="Georgia"/>
                          <a:sym typeface="Georgia"/>
                        </a:rPr>
                        <a:t>Being an Honors Student</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a:latin typeface="Georgia"/>
                          <a:ea typeface="Georgia"/>
                          <a:cs typeface="Georgia"/>
                          <a:sym typeface="Georgia"/>
                        </a:rPr>
                        <a:t>2.103</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4"/>
                  </a:ext>
                </a:extLst>
              </a:tr>
              <a:tr h="380975">
                <a:tc>
                  <a:txBody>
                    <a:bodyPr/>
                    <a:lstStyle/>
                    <a:p>
                      <a:pPr marL="0" lvl="0" indent="0" algn="l" rtl="0">
                        <a:spcBef>
                          <a:spcPts val="0"/>
                        </a:spcBef>
                        <a:spcAft>
                          <a:spcPts val="0"/>
                        </a:spcAft>
                        <a:buNone/>
                      </a:pPr>
                      <a:r>
                        <a:rPr lang="en" sz="1300">
                          <a:latin typeface="Georgia"/>
                          <a:ea typeface="Georgia"/>
                          <a:cs typeface="Georgia"/>
                          <a:sym typeface="Georgia"/>
                        </a:rPr>
                        <a:t>Being an Ohio Resident</a:t>
                      </a:r>
                      <a:endParaRPr sz="1300">
                        <a:latin typeface="Georgia"/>
                        <a:ea typeface="Georgia"/>
                        <a:cs typeface="Georgia"/>
                        <a:sym typeface="Georgia"/>
                      </a:endParaRPr>
                    </a:p>
                  </a:txBody>
                  <a:tcPr marL="91425" marR="91425" marT="91425" marB="91425"/>
                </a:tc>
                <a:tc>
                  <a:txBody>
                    <a:bodyPr/>
                    <a:lstStyle/>
                    <a:p>
                      <a:pPr marL="0" lvl="0" indent="0" algn="l" rtl="0">
                        <a:spcBef>
                          <a:spcPts val="0"/>
                        </a:spcBef>
                        <a:spcAft>
                          <a:spcPts val="0"/>
                        </a:spcAft>
                        <a:buNone/>
                      </a:pPr>
                      <a:r>
                        <a:rPr lang="en" sz="1300">
                          <a:latin typeface="Georgia"/>
                          <a:ea typeface="Georgia"/>
                          <a:cs typeface="Georgia"/>
                          <a:sym typeface="Georgia"/>
                        </a:rPr>
                        <a:t>1.666</a:t>
                      </a:r>
                      <a:endParaRPr sz="1300">
                        <a:latin typeface="Georgia"/>
                        <a:ea typeface="Georgia"/>
                        <a:cs typeface="Georgia"/>
                        <a:sym typeface="Georgia"/>
                      </a:endParaRPr>
                    </a:p>
                  </a:txBody>
                  <a:tcPr marL="91425" marR="91425" marT="91425" marB="91425"/>
                </a:tc>
                <a:extLst>
                  <a:ext uri="{0D108BD9-81ED-4DB2-BD59-A6C34878D82A}">
                    <a16:rowId xmlns:a16="http://schemas.microsoft.com/office/drawing/2014/main" val="10005"/>
                  </a:ext>
                </a:extLst>
              </a:tr>
            </a:tbl>
          </a:graphicData>
        </a:graphic>
      </p:graphicFrame>
      <p:sp>
        <p:nvSpPr>
          <p:cNvPr id="471" name="Google Shape;47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
        <p:nvSpPr>
          <p:cNvPr id="472" name="Google Shape;472;p37"/>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473" name="Google Shape;473;p37"/>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474" name="Google Shape;474;p37"/>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475" name="Google Shape;475;p37"/>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476" name="Google Shape;476;p37"/>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477" name="Google Shape;477;p37"/>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481"/>
        <p:cNvGrpSpPr/>
        <p:nvPr/>
      </p:nvGrpSpPr>
      <p:grpSpPr>
        <a:xfrm>
          <a:off x="0" y="0"/>
          <a:ext cx="0" cy="0"/>
          <a:chOff x="0" y="0"/>
          <a:chExt cx="0" cy="0"/>
        </a:xfrm>
      </p:grpSpPr>
      <p:sp>
        <p:nvSpPr>
          <p:cNvPr id="482" name="Google Shape;482;p38"/>
          <p:cNvSpPr txBox="1">
            <a:spLocks noGrp="1"/>
          </p:cNvSpPr>
          <p:nvPr>
            <p:ph type="title"/>
          </p:nvPr>
        </p:nvSpPr>
        <p:spPr>
          <a:xfrm>
            <a:off x="843748" y="2150850"/>
            <a:ext cx="7456500" cy="8418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sz="3333" b="1" dirty="0">
                <a:solidFill>
                  <a:srgbClr val="EDECE2"/>
                </a:solidFill>
                <a:latin typeface="Georgia"/>
                <a:ea typeface="Georgia"/>
                <a:cs typeface="Georgia"/>
                <a:sym typeface="Georgia"/>
              </a:rPr>
              <a:t>5. Discussion</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pic>
        <p:nvPicPr>
          <p:cNvPr id="483" name="Google Shape;483;p38"/>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484" name="Google Shape;48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Limitations</a:t>
            </a:r>
            <a:endParaRPr b="1">
              <a:latin typeface="Georgia"/>
              <a:ea typeface="Georgia"/>
              <a:cs typeface="Georgia"/>
              <a:sym typeface="Georgia"/>
            </a:endParaRPr>
          </a:p>
        </p:txBody>
      </p:sp>
      <p:sp>
        <p:nvSpPr>
          <p:cNvPr id="490" name="Google Shape;490;p39"/>
          <p:cNvSpPr txBox="1">
            <a:spLocks noGrp="1"/>
          </p:cNvSpPr>
          <p:nvPr>
            <p:ph type="body" idx="1"/>
          </p:nvPr>
        </p:nvSpPr>
        <p:spPr>
          <a:xfrm>
            <a:off x="443025" y="1129050"/>
            <a:ext cx="8520600" cy="29436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Lack of external factors</a:t>
            </a:r>
            <a:endParaRPr sz="1400">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Student employment</a:t>
            </a:r>
            <a:endParaRPr>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Student satisfaction</a:t>
            </a:r>
            <a:endParaRPr>
              <a:solidFill>
                <a:srgbClr val="000000"/>
              </a:solidFill>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Data failed to fully encapsulate:</a:t>
            </a:r>
            <a:endParaRPr sz="1400">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High school academic performance</a:t>
            </a:r>
            <a:endParaRPr>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Social and family life</a:t>
            </a:r>
            <a:endParaRPr>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Financial considerations</a:t>
            </a:r>
            <a:endParaRPr>
              <a:solidFill>
                <a:srgbClr val="000000"/>
              </a:solidFill>
              <a:latin typeface="Georgia"/>
              <a:ea typeface="Georgia"/>
              <a:cs typeface="Georgia"/>
              <a:sym typeface="Georgia"/>
            </a:endParaRPr>
          </a:p>
          <a:p>
            <a:pPr marL="457200" lvl="0" indent="-317500" algn="l" rtl="0">
              <a:spcBef>
                <a:spcPts val="0"/>
              </a:spcBef>
              <a:spcAft>
                <a:spcPts val="0"/>
              </a:spcAft>
              <a:buClr>
                <a:srgbClr val="000000"/>
              </a:buClr>
              <a:buSzPts val="1400"/>
              <a:buFont typeface="Georgia"/>
              <a:buChar char="●"/>
            </a:pPr>
            <a:r>
              <a:rPr lang="en" sz="1400">
                <a:solidFill>
                  <a:srgbClr val="000000"/>
                </a:solidFill>
                <a:latin typeface="Georgia"/>
                <a:ea typeface="Georgia"/>
                <a:cs typeface="Georgia"/>
                <a:sym typeface="Georgia"/>
              </a:rPr>
              <a:t>Certain variables dropped from analysis for the purpose of modeling</a:t>
            </a:r>
            <a:endParaRPr sz="1400">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High correlation</a:t>
            </a:r>
            <a:endParaRPr>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Uniform values</a:t>
            </a:r>
            <a:endParaRPr>
              <a:solidFill>
                <a:srgbClr val="000000"/>
              </a:solidFill>
              <a:latin typeface="Georgia"/>
              <a:ea typeface="Georgia"/>
              <a:cs typeface="Georgia"/>
              <a:sym typeface="Georgia"/>
            </a:endParaRPr>
          </a:p>
          <a:p>
            <a:pPr marL="914400" lvl="1" indent="-317500" algn="l" rtl="0">
              <a:spcBef>
                <a:spcPts val="0"/>
              </a:spcBef>
              <a:spcAft>
                <a:spcPts val="0"/>
              </a:spcAft>
              <a:buClr>
                <a:srgbClr val="000000"/>
              </a:buClr>
              <a:buSzPts val="1400"/>
              <a:buFont typeface="Georgia"/>
              <a:buChar char="○"/>
            </a:pPr>
            <a:r>
              <a:rPr lang="en">
                <a:solidFill>
                  <a:srgbClr val="000000"/>
                </a:solidFill>
                <a:latin typeface="Georgia"/>
                <a:ea typeface="Georgia"/>
                <a:cs typeface="Georgia"/>
                <a:sym typeface="Georgia"/>
              </a:rPr>
              <a:t>Large amount of missing information</a:t>
            </a:r>
            <a:endParaRPr>
              <a:solidFill>
                <a:srgbClr val="000000"/>
              </a:solidFill>
              <a:latin typeface="Georgia"/>
              <a:ea typeface="Georgia"/>
              <a:cs typeface="Georgia"/>
              <a:sym typeface="Georgia"/>
            </a:endParaRPr>
          </a:p>
        </p:txBody>
      </p:sp>
      <p:pic>
        <p:nvPicPr>
          <p:cNvPr id="491" name="Google Shape;491;p39"/>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492" name="Google Shape;49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
        <p:nvSpPr>
          <p:cNvPr id="493" name="Google Shape;493;p39"/>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494" name="Google Shape;494;p39"/>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495" name="Google Shape;495;p39"/>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496" name="Google Shape;496;p39"/>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497" name="Google Shape;497;p39"/>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498" name="Google Shape;498;p39"/>
          <p:cNvSpPr/>
          <p:nvPr/>
        </p:nvSpPr>
        <p:spPr>
          <a:xfrm>
            <a:off x="574357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Recommendations</a:t>
            </a:r>
            <a:endParaRPr b="1">
              <a:latin typeface="Georgia"/>
              <a:ea typeface="Georgia"/>
              <a:cs typeface="Georgia"/>
              <a:sym typeface="Georgia"/>
            </a:endParaRPr>
          </a:p>
        </p:txBody>
      </p:sp>
      <p:pic>
        <p:nvPicPr>
          <p:cNvPr id="504" name="Google Shape;504;p40"/>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505" name="Google Shape;505;p40"/>
          <p:cNvSpPr txBox="1"/>
          <p:nvPr/>
        </p:nvSpPr>
        <p:spPr>
          <a:xfrm>
            <a:off x="592800" y="1244900"/>
            <a:ext cx="7988100" cy="2401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SzPts val="1800"/>
              <a:buFont typeface="Georgia"/>
              <a:buChar char="●"/>
            </a:pPr>
            <a:r>
              <a:rPr lang="en" sz="1800">
                <a:latin typeface="Georgia"/>
                <a:ea typeface="Georgia"/>
                <a:cs typeface="Georgia"/>
                <a:sym typeface="Georgia"/>
              </a:rPr>
              <a:t>Expand </a:t>
            </a:r>
            <a:r>
              <a:rPr lang="en" sz="1800" b="1">
                <a:latin typeface="Georgia"/>
                <a:ea typeface="Georgia"/>
                <a:cs typeface="Georgia"/>
                <a:sym typeface="Georgia"/>
              </a:rPr>
              <a:t>career exploration </a:t>
            </a:r>
            <a:r>
              <a:rPr lang="en" sz="1800">
                <a:latin typeface="Georgia"/>
                <a:ea typeface="Georgia"/>
                <a:cs typeface="Georgia"/>
                <a:sym typeface="Georgia"/>
              </a:rPr>
              <a:t>initiatives </a:t>
            </a:r>
            <a:endParaRPr sz="180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 sz="1800">
                <a:latin typeface="Georgia"/>
                <a:ea typeface="Georgia"/>
                <a:cs typeface="Georgia"/>
                <a:sym typeface="Georgia"/>
              </a:rPr>
              <a:t>Encourage major changes and undeclared degree paths, so that they can explore different options</a:t>
            </a:r>
            <a:br>
              <a:rPr lang="en" sz="1800">
                <a:latin typeface="Georgia"/>
                <a:ea typeface="Georgia"/>
                <a:cs typeface="Georgia"/>
                <a:sym typeface="Georgia"/>
              </a:rPr>
            </a:br>
            <a:endParaRPr sz="1800">
              <a:latin typeface="Georgia"/>
              <a:ea typeface="Georgia"/>
              <a:cs typeface="Georgia"/>
              <a:sym typeface="Georgia"/>
            </a:endParaRPr>
          </a:p>
          <a:p>
            <a:pPr marL="457200" lvl="0" indent="-342900" algn="l" rtl="0">
              <a:spcBef>
                <a:spcPts val="0"/>
              </a:spcBef>
              <a:spcAft>
                <a:spcPts val="0"/>
              </a:spcAft>
              <a:buSzPts val="1800"/>
              <a:buFont typeface="Georgia"/>
              <a:buChar char="●"/>
            </a:pPr>
            <a:r>
              <a:rPr lang="en" sz="1800">
                <a:latin typeface="Georgia"/>
                <a:ea typeface="Georgia"/>
                <a:cs typeface="Georgia"/>
                <a:sym typeface="Georgia"/>
              </a:rPr>
              <a:t>Advocate for and support student engagement in </a:t>
            </a:r>
            <a:r>
              <a:rPr lang="en" sz="1800" b="1">
                <a:latin typeface="Georgia"/>
                <a:ea typeface="Georgia"/>
                <a:cs typeface="Georgia"/>
                <a:sym typeface="Georgia"/>
              </a:rPr>
              <a:t>social organizations</a:t>
            </a:r>
            <a:endParaRPr sz="1800" b="1">
              <a:latin typeface="Georgia"/>
              <a:ea typeface="Georgia"/>
              <a:cs typeface="Georgia"/>
              <a:sym typeface="Georgia"/>
            </a:endParaRPr>
          </a:p>
          <a:p>
            <a:pPr marL="914400" lvl="1" indent="-342900" algn="l" rtl="0">
              <a:spcBef>
                <a:spcPts val="0"/>
              </a:spcBef>
              <a:spcAft>
                <a:spcPts val="0"/>
              </a:spcAft>
              <a:buSzPts val="1800"/>
              <a:buFont typeface="Georgia"/>
              <a:buChar char="○"/>
            </a:pPr>
            <a:r>
              <a:rPr lang="en" sz="1800">
                <a:latin typeface="Georgia"/>
                <a:ea typeface="Georgia"/>
                <a:cs typeface="Georgia"/>
                <a:sym typeface="Georgia"/>
              </a:rPr>
              <a:t>Social and professional fraternities/sororities </a:t>
            </a:r>
            <a:endParaRPr sz="1800">
              <a:latin typeface="Georgia"/>
              <a:ea typeface="Georgia"/>
              <a:cs typeface="Georgia"/>
              <a:sym typeface="Georgia"/>
            </a:endParaRPr>
          </a:p>
          <a:p>
            <a:pPr marL="914400" lvl="1" indent="-342900" algn="l" rtl="0">
              <a:spcBef>
                <a:spcPts val="0"/>
              </a:spcBef>
              <a:spcAft>
                <a:spcPts val="0"/>
              </a:spcAft>
              <a:buSzPts val="1800"/>
              <a:buFont typeface="Georgia"/>
              <a:buChar char="○"/>
            </a:pPr>
            <a:r>
              <a:rPr lang="en" sz="1800">
                <a:latin typeface="Georgia"/>
                <a:ea typeface="Georgia"/>
                <a:cs typeface="Georgia"/>
                <a:sym typeface="Georgia"/>
              </a:rPr>
              <a:t>Potentially academic focused organizations</a:t>
            </a:r>
            <a:endParaRPr sz="1800">
              <a:latin typeface="Georgia"/>
              <a:ea typeface="Georgia"/>
              <a:cs typeface="Georgia"/>
              <a:sym typeface="Georgia"/>
            </a:endParaRPr>
          </a:p>
          <a:p>
            <a:pPr marL="0" lvl="0" indent="0" algn="l" rtl="0">
              <a:spcBef>
                <a:spcPts val="0"/>
              </a:spcBef>
              <a:spcAft>
                <a:spcPts val="0"/>
              </a:spcAft>
              <a:buNone/>
            </a:pPr>
            <a:endParaRPr sz="1800">
              <a:latin typeface="Georgia"/>
              <a:ea typeface="Georgia"/>
              <a:cs typeface="Georgia"/>
              <a:sym typeface="Georgia"/>
            </a:endParaRPr>
          </a:p>
        </p:txBody>
      </p:sp>
      <p:sp>
        <p:nvSpPr>
          <p:cNvPr id="506" name="Google Shape;50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
        <p:nvSpPr>
          <p:cNvPr id="507" name="Google Shape;507;p40"/>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508" name="Google Shape;508;p40"/>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509" name="Google Shape;509;p40"/>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510" name="Google Shape;510;p40"/>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511" name="Google Shape;511;p40"/>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512" name="Google Shape;512;p40"/>
          <p:cNvSpPr/>
          <p:nvPr/>
        </p:nvSpPr>
        <p:spPr>
          <a:xfrm>
            <a:off x="574357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516"/>
        <p:cNvGrpSpPr/>
        <p:nvPr/>
      </p:nvGrpSpPr>
      <p:grpSpPr>
        <a:xfrm>
          <a:off x="0" y="0"/>
          <a:ext cx="0" cy="0"/>
          <a:chOff x="0" y="0"/>
          <a:chExt cx="0" cy="0"/>
        </a:xfrm>
      </p:grpSpPr>
      <p:sp>
        <p:nvSpPr>
          <p:cNvPr id="517" name="Google Shape;517;p41"/>
          <p:cNvSpPr txBox="1">
            <a:spLocks noGrp="1"/>
          </p:cNvSpPr>
          <p:nvPr>
            <p:ph type="title"/>
          </p:nvPr>
        </p:nvSpPr>
        <p:spPr>
          <a:xfrm>
            <a:off x="843748" y="2150850"/>
            <a:ext cx="74565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333" b="1" dirty="0">
                <a:solidFill>
                  <a:srgbClr val="EDECE2"/>
                </a:solidFill>
                <a:latin typeface="Georgia"/>
                <a:ea typeface="Georgia"/>
                <a:cs typeface="Georgia"/>
                <a:sym typeface="Georgia"/>
              </a:rPr>
              <a:t>6. Conclusion</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pic>
        <p:nvPicPr>
          <p:cNvPr id="518" name="Google Shape;518;p41"/>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519" name="Google Shape;519;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p:nvPr/>
        </p:nvSpPr>
        <p:spPr>
          <a:xfrm>
            <a:off x="0" y="150"/>
            <a:ext cx="2724300" cy="5143500"/>
          </a:xfrm>
          <a:prstGeom prst="rect">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txBox="1"/>
          <p:nvPr/>
        </p:nvSpPr>
        <p:spPr>
          <a:xfrm>
            <a:off x="0" y="867750"/>
            <a:ext cx="2495400" cy="4062620"/>
          </a:xfrm>
          <a:prstGeom prst="rect">
            <a:avLst/>
          </a:prstGeom>
          <a:noFill/>
          <a:ln>
            <a:noFill/>
          </a:ln>
        </p:spPr>
        <p:txBody>
          <a:bodyPr spcFirstLastPara="1" wrap="square" lIns="91425" tIns="91425" rIns="91425" bIns="91425" anchor="t" anchorCtr="0">
            <a:spAutoFit/>
          </a:bodyPr>
          <a:lstStyle/>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1</a:t>
            </a:r>
            <a:endParaRPr sz="2100" b="1" dirty="0">
              <a:solidFill>
                <a:srgbClr val="EDECE2"/>
              </a:solidFill>
              <a:latin typeface="Georgia"/>
              <a:ea typeface="Georgia"/>
              <a:cs typeface="Georgia"/>
              <a:sym typeface="Georgia"/>
            </a:endParaRPr>
          </a:p>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2</a:t>
            </a:r>
            <a:endParaRPr sz="2100" b="1" dirty="0">
              <a:solidFill>
                <a:srgbClr val="EDECE2"/>
              </a:solidFill>
              <a:latin typeface="Georgia"/>
              <a:ea typeface="Georgia"/>
              <a:cs typeface="Georgia"/>
              <a:sym typeface="Georgia"/>
            </a:endParaRPr>
          </a:p>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3</a:t>
            </a:r>
            <a:endParaRPr sz="2100" b="1" dirty="0">
              <a:solidFill>
                <a:srgbClr val="EDECE2"/>
              </a:solidFill>
              <a:latin typeface="Georgia"/>
              <a:ea typeface="Georgia"/>
              <a:cs typeface="Georgia"/>
              <a:sym typeface="Georgia"/>
            </a:endParaRPr>
          </a:p>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4</a:t>
            </a:r>
            <a:endParaRPr sz="2100" b="1" dirty="0">
              <a:solidFill>
                <a:srgbClr val="EDECE2"/>
              </a:solidFill>
              <a:latin typeface="Georgia"/>
              <a:ea typeface="Georgia"/>
              <a:cs typeface="Georgia"/>
              <a:sym typeface="Georgia"/>
            </a:endParaRPr>
          </a:p>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5</a:t>
            </a:r>
            <a:endParaRPr sz="2100" b="1" dirty="0">
              <a:solidFill>
                <a:srgbClr val="EDECE2"/>
              </a:solidFill>
              <a:latin typeface="Georgia"/>
              <a:ea typeface="Georgia"/>
              <a:cs typeface="Georgia"/>
              <a:sym typeface="Georgia"/>
            </a:endParaRPr>
          </a:p>
          <a:p>
            <a:pPr marL="0" lvl="0" indent="0" algn="r" rtl="0">
              <a:lnSpc>
                <a:spcPct val="200000"/>
              </a:lnSpc>
              <a:spcBef>
                <a:spcPts val="0"/>
              </a:spcBef>
              <a:spcAft>
                <a:spcPts val="0"/>
              </a:spcAft>
              <a:buNone/>
            </a:pPr>
            <a:r>
              <a:rPr lang="en" sz="2100" b="1" dirty="0">
                <a:solidFill>
                  <a:srgbClr val="EDECE2"/>
                </a:solidFill>
                <a:latin typeface="Georgia"/>
                <a:ea typeface="Georgia"/>
                <a:cs typeface="Georgia"/>
                <a:sym typeface="Georgia"/>
              </a:rPr>
              <a:t>6</a:t>
            </a:r>
            <a:endParaRPr sz="2100" b="1" dirty="0">
              <a:solidFill>
                <a:srgbClr val="EDECE2"/>
              </a:solidFill>
              <a:latin typeface="Georgia"/>
              <a:ea typeface="Georgia"/>
              <a:cs typeface="Georgia"/>
              <a:sym typeface="Georgia"/>
            </a:endParaRPr>
          </a:p>
        </p:txBody>
      </p:sp>
      <p:sp>
        <p:nvSpPr>
          <p:cNvPr id="82" name="Google Shape;82;p15"/>
          <p:cNvSpPr txBox="1">
            <a:spLocks noGrp="1"/>
          </p:cNvSpPr>
          <p:nvPr>
            <p:ph type="body" idx="1"/>
          </p:nvPr>
        </p:nvSpPr>
        <p:spPr>
          <a:xfrm>
            <a:off x="3073050" y="867750"/>
            <a:ext cx="5399400" cy="4328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200">
                <a:solidFill>
                  <a:schemeClr val="dk1"/>
                </a:solidFill>
                <a:latin typeface="Georgia"/>
                <a:ea typeface="Georgia"/>
                <a:cs typeface="Georgia"/>
                <a:sym typeface="Georgia"/>
              </a:rPr>
              <a:t>Introduction &amp; Project Scope</a:t>
            </a:r>
            <a:endParaRPr sz="2200">
              <a:solidFill>
                <a:schemeClr val="dk1"/>
              </a:solidFill>
              <a:latin typeface="Georgia"/>
              <a:ea typeface="Georgia"/>
              <a:cs typeface="Georgia"/>
              <a:sym typeface="Georgia"/>
            </a:endParaRPr>
          </a:p>
          <a:p>
            <a:pPr marL="0" lvl="0" indent="0" algn="l" rtl="0">
              <a:lnSpc>
                <a:spcPct val="150000"/>
              </a:lnSpc>
              <a:spcBef>
                <a:spcPts val="1200"/>
              </a:spcBef>
              <a:spcAft>
                <a:spcPts val="0"/>
              </a:spcAft>
              <a:buNone/>
            </a:pPr>
            <a:r>
              <a:rPr lang="en" sz="2200">
                <a:solidFill>
                  <a:schemeClr val="dk1"/>
                </a:solidFill>
                <a:latin typeface="Georgia"/>
                <a:ea typeface="Georgia"/>
                <a:cs typeface="Georgia"/>
                <a:sym typeface="Georgia"/>
              </a:rPr>
              <a:t>Research Questions</a:t>
            </a:r>
            <a:endParaRPr sz="2200">
              <a:solidFill>
                <a:schemeClr val="dk1"/>
              </a:solidFill>
              <a:latin typeface="Georgia"/>
              <a:ea typeface="Georgia"/>
              <a:cs typeface="Georgia"/>
              <a:sym typeface="Georgia"/>
            </a:endParaRPr>
          </a:p>
          <a:p>
            <a:pPr marL="0" lvl="0" indent="0" algn="l" rtl="0">
              <a:lnSpc>
                <a:spcPct val="150000"/>
              </a:lnSpc>
              <a:spcBef>
                <a:spcPts val="1200"/>
              </a:spcBef>
              <a:spcAft>
                <a:spcPts val="0"/>
              </a:spcAft>
              <a:buNone/>
            </a:pPr>
            <a:r>
              <a:rPr lang="en" sz="2200">
                <a:solidFill>
                  <a:schemeClr val="dk1"/>
                </a:solidFill>
                <a:latin typeface="Georgia"/>
                <a:ea typeface="Georgia"/>
                <a:cs typeface="Georgia"/>
                <a:sym typeface="Georgia"/>
              </a:rPr>
              <a:t>Modeling</a:t>
            </a:r>
            <a:endParaRPr sz="2200">
              <a:solidFill>
                <a:schemeClr val="dk1"/>
              </a:solidFill>
              <a:latin typeface="Georgia"/>
              <a:ea typeface="Georgia"/>
              <a:cs typeface="Georgia"/>
              <a:sym typeface="Georgia"/>
            </a:endParaRPr>
          </a:p>
          <a:p>
            <a:pPr marL="0" lvl="0" indent="0" algn="l" rtl="0">
              <a:lnSpc>
                <a:spcPct val="150000"/>
              </a:lnSpc>
              <a:spcBef>
                <a:spcPts val="1200"/>
              </a:spcBef>
              <a:spcAft>
                <a:spcPts val="0"/>
              </a:spcAft>
              <a:buNone/>
            </a:pPr>
            <a:r>
              <a:rPr lang="en" sz="2200">
                <a:solidFill>
                  <a:schemeClr val="dk1"/>
                </a:solidFill>
                <a:latin typeface="Georgia"/>
                <a:ea typeface="Georgia"/>
                <a:cs typeface="Georgia"/>
                <a:sym typeface="Georgia"/>
              </a:rPr>
              <a:t>Analysis</a:t>
            </a:r>
            <a:endParaRPr sz="2200">
              <a:solidFill>
                <a:schemeClr val="dk1"/>
              </a:solidFill>
              <a:latin typeface="Georgia"/>
              <a:ea typeface="Georgia"/>
              <a:cs typeface="Georgia"/>
              <a:sym typeface="Georgia"/>
            </a:endParaRPr>
          </a:p>
          <a:p>
            <a:pPr marL="0" lvl="0" indent="0" algn="l" rtl="0">
              <a:lnSpc>
                <a:spcPct val="150000"/>
              </a:lnSpc>
              <a:spcBef>
                <a:spcPts val="1200"/>
              </a:spcBef>
              <a:spcAft>
                <a:spcPts val="0"/>
              </a:spcAft>
              <a:buNone/>
            </a:pPr>
            <a:r>
              <a:rPr lang="en" sz="2200">
                <a:solidFill>
                  <a:schemeClr val="dk1"/>
                </a:solidFill>
                <a:latin typeface="Georgia"/>
                <a:ea typeface="Georgia"/>
                <a:cs typeface="Georgia"/>
                <a:sym typeface="Georgia"/>
              </a:rPr>
              <a:t>Discussion </a:t>
            </a:r>
            <a:endParaRPr sz="2200">
              <a:solidFill>
                <a:schemeClr val="dk1"/>
              </a:solidFill>
              <a:latin typeface="Georgia"/>
              <a:ea typeface="Georgia"/>
              <a:cs typeface="Georgia"/>
              <a:sym typeface="Georgia"/>
            </a:endParaRPr>
          </a:p>
          <a:p>
            <a:pPr marL="0" lvl="0" indent="0" algn="l" rtl="0">
              <a:lnSpc>
                <a:spcPct val="150000"/>
              </a:lnSpc>
              <a:spcBef>
                <a:spcPts val="1200"/>
              </a:spcBef>
              <a:spcAft>
                <a:spcPts val="1200"/>
              </a:spcAft>
              <a:buNone/>
            </a:pPr>
            <a:r>
              <a:rPr lang="en" sz="2200">
                <a:solidFill>
                  <a:schemeClr val="dk1"/>
                </a:solidFill>
                <a:latin typeface="Georgia"/>
                <a:ea typeface="Georgia"/>
                <a:cs typeface="Georgia"/>
                <a:sym typeface="Georgia"/>
              </a:rPr>
              <a:t>Conclusion</a:t>
            </a:r>
            <a:endParaRPr sz="2200">
              <a:solidFill>
                <a:schemeClr val="dk1"/>
              </a:solidFill>
              <a:latin typeface="Georgia"/>
              <a:ea typeface="Georgia"/>
              <a:cs typeface="Georgia"/>
              <a:sym typeface="Georgia"/>
            </a:endParaRPr>
          </a:p>
        </p:txBody>
      </p:sp>
      <p:pic>
        <p:nvPicPr>
          <p:cNvPr id="83" name="Google Shape;83;p15"/>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84" name="Google Shape;84;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85" name="Google Shape;85;p15"/>
          <p:cNvSpPr txBox="1"/>
          <p:nvPr/>
        </p:nvSpPr>
        <p:spPr>
          <a:xfrm>
            <a:off x="85800" y="190650"/>
            <a:ext cx="2552700" cy="677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3200" b="1" dirty="0">
                <a:solidFill>
                  <a:srgbClr val="EDECE2"/>
                </a:solidFill>
                <a:latin typeface="Georgia"/>
                <a:ea typeface="Georgia"/>
                <a:cs typeface="Georgia"/>
                <a:sym typeface="Georgia"/>
              </a:rPr>
              <a:t>Agenda</a:t>
            </a:r>
            <a:r>
              <a:rPr lang="en" sz="3200" dirty="0">
                <a:solidFill>
                  <a:srgbClr val="EDECE2"/>
                </a:solidFill>
                <a:latin typeface="Georgia"/>
                <a:ea typeface="Georgia"/>
                <a:cs typeface="Georgia"/>
                <a:sym typeface="Georgia"/>
              </a:rPr>
              <a:t>:</a:t>
            </a:r>
            <a:endParaRPr sz="3200" dirty="0">
              <a:solidFill>
                <a:srgbClr val="EDECE2"/>
              </a:solidFill>
              <a:latin typeface="Georgia"/>
              <a:ea typeface="Georgia"/>
              <a:cs typeface="Georgia"/>
              <a:sym typeface="Georg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latin typeface="Georgia"/>
                <a:ea typeface="Georgia"/>
                <a:cs typeface="Georgia"/>
                <a:sym typeface="Georgia"/>
              </a:rPr>
              <a:t>Conclusion</a:t>
            </a:r>
            <a:endParaRPr b="1">
              <a:latin typeface="Georgia"/>
              <a:ea typeface="Georgia"/>
              <a:cs typeface="Georgia"/>
              <a:sym typeface="Georgia"/>
            </a:endParaRPr>
          </a:p>
        </p:txBody>
      </p:sp>
      <p:pic>
        <p:nvPicPr>
          <p:cNvPr id="525" name="Google Shape;525;p42"/>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526" name="Google Shape;526;p42"/>
          <p:cNvSpPr txBox="1"/>
          <p:nvPr/>
        </p:nvSpPr>
        <p:spPr>
          <a:xfrm>
            <a:off x="501300" y="1236100"/>
            <a:ext cx="78147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SzPts val="1600"/>
              <a:buChar char="●"/>
            </a:pPr>
            <a:r>
              <a:rPr lang="en" sz="1600">
                <a:latin typeface="Georgia"/>
                <a:ea typeface="Georgia"/>
                <a:cs typeface="Georgia"/>
                <a:sym typeface="Georgia"/>
              </a:rPr>
              <a:t>Provided FSB Student Success team with:</a:t>
            </a:r>
            <a:endParaRPr sz="1600">
              <a:latin typeface="Georgia"/>
              <a:ea typeface="Georgia"/>
              <a:cs typeface="Georgia"/>
              <a:sym typeface="Georgia"/>
            </a:endParaRPr>
          </a:p>
          <a:p>
            <a:pPr marL="914400" lvl="1" indent="-330200" algn="l" rtl="0">
              <a:spcBef>
                <a:spcPts val="0"/>
              </a:spcBef>
              <a:spcAft>
                <a:spcPts val="0"/>
              </a:spcAft>
              <a:buSzPts val="1600"/>
              <a:buChar char="○"/>
            </a:pPr>
            <a:r>
              <a:rPr lang="en" sz="1600">
                <a:latin typeface="Georgia"/>
                <a:ea typeface="Georgia"/>
                <a:cs typeface="Georgia"/>
                <a:sym typeface="Georgia"/>
              </a:rPr>
              <a:t>A definition of </a:t>
            </a:r>
            <a:r>
              <a:rPr lang="en" sz="1600" b="1">
                <a:latin typeface="Georgia"/>
                <a:ea typeface="Georgia"/>
                <a:cs typeface="Georgia"/>
                <a:sym typeface="Georgia"/>
              </a:rPr>
              <a:t>success </a:t>
            </a:r>
            <a:endParaRPr sz="1600" b="1">
              <a:latin typeface="Georgia"/>
              <a:ea typeface="Georgia"/>
              <a:cs typeface="Georgia"/>
              <a:sym typeface="Georgia"/>
            </a:endParaRPr>
          </a:p>
          <a:p>
            <a:pPr marL="914400" lvl="1" indent="-330200" algn="l" rtl="0">
              <a:spcBef>
                <a:spcPts val="0"/>
              </a:spcBef>
              <a:spcAft>
                <a:spcPts val="0"/>
              </a:spcAft>
              <a:buSzPts val="1600"/>
              <a:buFont typeface="Georgia"/>
              <a:buChar char="○"/>
            </a:pPr>
            <a:r>
              <a:rPr lang="en" sz="1600">
                <a:latin typeface="Georgia"/>
                <a:ea typeface="Georgia"/>
                <a:cs typeface="Georgia"/>
                <a:sym typeface="Georgia"/>
              </a:rPr>
              <a:t>A </a:t>
            </a:r>
            <a:r>
              <a:rPr lang="en" sz="1600" b="1">
                <a:latin typeface="Georgia"/>
                <a:ea typeface="Georgia"/>
                <a:cs typeface="Georgia"/>
                <a:sym typeface="Georgia"/>
              </a:rPr>
              <a:t>model </a:t>
            </a:r>
            <a:r>
              <a:rPr lang="en" sz="1600">
                <a:latin typeface="Georgia"/>
                <a:ea typeface="Georgia"/>
                <a:cs typeface="Georgia"/>
                <a:sym typeface="Georgia"/>
              </a:rPr>
              <a:t>that can predict at-risk students based on specified attributes</a:t>
            </a:r>
            <a:endParaRPr sz="1600">
              <a:latin typeface="Georgia"/>
              <a:ea typeface="Georgia"/>
              <a:cs typeface="Georgia"/>
              <a:sym typeface="Georgia"/>
            </a:endParaRPr>
          </a:p>
          <a:p>
            <a:pPr marL="914400" lvl="1" indent="-330200" algn="l" rtl="0">
              <a:spcBef>
                <a:spcPts val="0"/>
              </a:spcBef>
              <a:spcAft>
                <a:spcPts val="0"/>
              </a:spcAft>
              <a:buSzPts val="1600"/>
              <a:buFont typeface="Georgia"/>
              <a:buChar char="○"/>
            </a:pPr>
            <a:r>
              <a:rPr lang="en" sz="1600">
                <a:latin typeface="Georgia"/>
                <a:ea typeface="Georgia"/>
                <a:cs typeface="Georgia"/>
                <a:sym typeface="Georgia"/>
              </a:rPr>
              <a:t>A </a:t>
            </a:r>
            <a:r>
              <a:rPr lang="en" sz="1600" b="1" u="sng">
                <a:solidFill>
                  <a:schemeClr val="hlink"/>
                </a:solidFill>
                <a:latin typeface="Georgia"/>
                <a:ea typeface="Georgia"/>
                <a:cs typeface="Georgia"/>
                <a:sym typeface="Georgia"/>
                <a:hlinkClick r:id="rId4"/>
              </a:rPr>
              <a:t>dashboard</a:t>
            </a:r>
            <a:r>
              <a:rPr lang="en" sz="1600">
                <a:latin typeface="Georgia"/>
                <a:ea typeface="Georgia"/>
                <a:cs typeface="Georgia"/>
                <a:sym typeface="Georgia"/>
              </a:rPr>
              <a:t> providing a visual exploratory analysis of student attributes </a:t>
            </a:r>
            <a:endParaRPr sz="1600">
              <a:latin typeface="Georgia"/>
              <a:ea typeface="Georgia"/>
              <a:cs typeface="Georgia"/>
              <a:sym typeface="Georgia"/>
            </a:endParaRPr>
          </a:p>
          <a:p>
            <a:pPr marL="914400" lvl="1" indent="-330200" algn="l" rtl="0">
              <a:spcBef>
                <a:spcPts val="0"/>
              </a:spcBef>
              <a:spcAft>
                <a:spcPts val="0"/>
              </a:spcAft>
              <a:buSzPts val="1600"/>
              <a:buFont typeface="Georgia"/>
              <a:buChar char="○"/>
            </a:pPr>
            <a:r>
              <a:rPr lang="en" sz="1600">
                <a:latin typeface="Georgia"/>
                <a:ea typeface="Georgia"/>
                <a:cs typeface="Georgia"/>
                <a:sym typeface="Georgia"/>
              </a:rPr>
              <a:t>A reproducible</a:t>
            </a:r>
            <a:r>
              <a:rPr lang="en" sz="1600" b="1">
                <a:latin typeface="Georgia"/>
                <a:ea typeface="Georgia"/>
                <a:cs typeface="Georgia"/>
                <a:sym typeface="Georgia"/>
              </a:rPr>
              <a:t> </a:t>
            </a:r>
            <a:r>
              <a:rPr lang="en" sz="1600" b="1" u="sng">
                <a:solidFill>
                  <a:schemeClr val="hlink"/>
                </a:solidFill>
                <a:latin typeface="Georgia"/>
                <a:ea typeface="Georgia"/>
                <a:cs typeface="Georgia"/>
                <a:sym typeface="Georgia"/>
                <a:hlinkClick r:id="rId5"/>
              </a:rPr>
              <a:t>workflow</a:t>
            </a:r>
            <a:endParaRPr sz="1600" b="1">
              <a:latin typeface="Georgia"/>
              <a:ea typeface="Georgia"/>
              <a:cs typeface="Georgia"/>
              <a:sym typeface="Georgia"/>
            </a:endParaRPr>
          </a:p>
          <a:p>
            <a:pPr marL="1371600" lvl="2" indent="-330200" algn="l" rtl="0">
              <a:spcBef>
                <a:spcPts val="0"/>
              </a:spcBef>
              <a:spcAft>
                <a:spcPts val="0"/>
              </a:spcAft>
              <a:buSzPts val="1600"/>
              <a:buFont typeface="Georgia"/>
              <a:buChar char="■"/>
            </a:pPr>
            <a:r>
              <a:rPr lang="en" sz="1600">
                <a:latin typeface="Georgia"/>
                <a:ea typeface="Georgia"/>
                <a:cs typeface="Georgia"/>
                <a:sym typeface="Georgia"/>
              </a:rPr>
              <a:t>R Markdown - Python</a:t>
            </a:r>
            <a:endParaRPr sz="1600">
              <a:latin typeface="Georgia"/>
              <a:ea typeface="Georgia"/>
              <a:cs typeface="Georgia"/>
              <a:sym typeface="Georgia"/>
            </a:endParaRPr>
          </a:p>
          <a:p>
            <a:pPr marL="1371600" lvl="2" indent="-330200" algn="l" rtl="0">
              <a:spcBef>
                <a:spcPts val="0"/>
              </a:spcBef>
              <a:spcAft>
                <a:spcPts val="0"/>
              </a:spcAft>
              <a:buSzPts val="1600"/>
              <a:buFont typeface="Georgia"/>
              <a:buChar char="■"/>
            </a:pPr>
            <a:r>
              <a:rPr lang="en" sz="1600">
                <a:latin typeface="Georgia"/>
                <a:ea typeface="Georgia"/>
                <a:cs typeface="Georgia"/>
                <a:sym typeface="Georgia"/>
              </a:rPr>
              <a:t>Tableau Template</a:t>
            </a:r>
            <a:endParaRPr sz="1600">
              <a:latin typeface="Georgia"/>
              <a:ea typeface="Georgia"/>
              <a:cs typeface="Georgia"/>
              <a:sym typeface="Georgia"/>
            </a:endParaRPr>
          </a:p>
          <a:p>
            <a:pPr marL="1371600" lvl="2" indent="-330200" algn="l" rtl="0">
              <a:spcBef>
                <a:spcPts val="0"/>
              </a:spcBef>
              <a:spcAft>
                <a:spcPts val="0"/>
              </a:spcAft>
              <a:buSzPts val="1600"/>
              <a:buFont typeface="Georgia"/>
              <a:buChar char="■"/>
            </a:pPr>
            <a:r>
              <a:rPr lang="en" sz="1600">
                <a:latin typeface="Georgia"/>
                <a:ea typeface="Georgia"/>
                <a:cs typeface="Georgia"/>
                <a:sym typeface="Georgia"/>
              </a:rPr>
              <a:t>Github</a:t>
            </a:r>
            <a:endParaRPr sz="1600">
              <a:latin typeface="Georgia"/>
              <a:ea typeface="Georgia"/>
              <a:cs typeface="Georgia"/>
              <a:sym typeface="Georgia"/>
            </a:endParaRPr>
          </a:p>
          <a:p>
            <a:pPr marL="914400" lvl="1" indent="-330200" algn="l" rtl="0">
              <a:spcBef>
                <a:spcPts val="0"/>
              </a:spcBef>
              <a:spcAft>
                <a:spcPts val="0"/>
              </a:spcAft>
              <a:buSzPts val="1600"/>
              <a:buFont typeface="Georgia"/>
              <a:buChar char="○"/>
            </a:pPr>
            <a:r>
              <a:rPr lang="en" sz="1600" b="1" u="sng">
                <a:solidFill>
                  <a:schemeClr val="hlink"/>
                </a:solidFill>
                <a:latin typeface="Georgia"/>
                <a:ea typeface="Georgia"/>
                <a:cs typeface="Georgia"/>
                <a:sym typeface="Georgia"/>
                <a:hlinkClick r:id="rId6"/>
              </a:rPr>
              <a:t>Data backed interpretations</a:t>
            </a:r>
            <a:r>
              <a:rPr lang="en" sz="1600">
                <a:latin typeface="Georgia"/>
                <a:ea typeface="Georgia"/>
                <a:cs typeface="Georgia"/>
                <a:sym typeface="Georgia"/>
              </a:rPr>
              <a:t> based on our findings</a:t>
            </a:r>
            <a:endParaRPr sz="1600">
              <a:latin typeface="Georgia"/>
              <a:ea typeface="Georgia"/>
              <a:cs typeface="Georgia"/>
              <a:sym typeface="Georgia"/>
            </a:endParaRPr>
          </a:p>
        </p:txBody>
      </p:sp>
      <p:sp>
        <p:nvSpPr>
          <p:cNvPr id="527" name="Google Shape;52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
        <p:nvSpPr>
          <p:cNvPr id="528" name="Google Shape;528;p42"/>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529" name="Google Shape;529;p42"/>
          <p:cNvSpPr/>
          <p:nvPr/>
        </p:nvSpPr>
        <p:spPr>
          <a:xfrm>
            <a:off x="70090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530" name="Google Shape;530;p42"/>
          <p:cNvSpPr/>
          <p:nvPr/>
        </p:nvSpPr>
        <p:spPr>
          <a:xfrm>
            <a:off x="324072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531" name="Google Shape;531;p42"/>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532" name="Google Shape;532;p42"/>
          <p:cNvSpPr/>
          <p:nvPr/>
        </p:nvSpPr>
        <p:spPr>
          <a:xfrm>
            <a:off x="448910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533" name="Google Shape;533;p42"/>
          <p:cNvSpPr/>
          <p:nvPr/>
        </p:nvSpPr>
        <p:spPr>
          <a:xfrm>
            <a:off x="5743575"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pic>
        <p:nvPicPr>
          <p:cNvPr id="538" name="Google Shape;538;p43"/>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539" name="Google Shape;539;p43"/>
          <p:cNvSpPr txBox="1"/>
          <p:nvPr/>
        </p:nvSpPr>
        <p:spPr>
          <a:xfrm>
            <a:off x="2163750" y="2233200"/>
            <a:ext cx="4816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200" b="1">
                <a:solidFill>
                  <a:srgbClr val="980000"/>
                </a:solidFill>
                <a:latin typeface="Georgia"/>
                <a:ea typeface="Georgia"/>
                <a:cs typeface="Georgia"/>
                <a:sym typeface="Georgia"/>
              </a:rPr>
              <a:t>Thank You!</a:t>
            </a:r>
            <a:endParaRPr sz="3200" b="1">
              <a:solidFill>
                <a:srgbClr val="980000"/>
              </a:solidFill>
              <a:latin typeface="Georgia"/>
              <a:ea typeface="Georgia"/>
              <a:cs typeface="Georgia"/>
              <a:sym typeface="Georgia"/>
            </a:endParaRPr>
          </a:p>
        </p:txBody>
      </p:sp>
      <p:sp>
        <p:nvSpPr>
          <p:cNvPr id="540" name="Google Shape;540;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89"/>
        <p:cNvGrpSpPr/>
        <p:nvPr/>
      </p:nvGrpSpPr>
      <p:grpSpPr>
        <a:xfrm>
          <a:off x="0" y="0"/>
          <a:ext cx="0" cy="0"/>
          <a:chOff x="0" y="0"/>
          <a:chExt cx="0" cy="0"/>
        </a:xfrm>
      </p:grpSpPr>
      <p:pic>
        <p:nvPicPr>
          <p:cNvPr id="90" name="Google Shape;90;p16"/>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91" name="Google Shape;91;p16"/>
          <p:cNvSpPr txBox="1">
            <a:spLocks noGrp="1"/>
          </p:cNvSpPr>
          <p:nvPr>
            <p:ph type="title"/>
          </p:nvPr>
        </p:nvSpPr>
        <p:spPr>
          <a:xfrm>
            <a:off x="1233288" y="2162625"/>
            <a:ext cx="6677400" cy="1037100"/>
          </a:xfrm>
          <a:prstGeom prst="rect">
            <a:avLst/>
          </a:prstGeom>
        </p:spPr>
        <p:txBody>
          <a:bodyPr spcFirstLastPara="1" wrap="square" lIns="91425" tIns="91425" rIns="91425" bIns="91425" anchor="ctr" anchorCtr="0">
            <a:normAutofit fontScale="90000"/>
          </a:bodyPr>
          <a:lstStyle/>
          <a:p>
            <a:pPr marL="49531" lvl="0" algn="ctr" rtl="0">
              <a:spcBef>
                <a:spcPts val="0"/>
              </a:spcBef>
              <a:spcAft>
                <a:spcPts val="0"/>
              </a:spcAft>
              <a:buSzPct val="93999"/>
            </a:pPr>
            <a:r>
              <a:rPr lang="en" sz="3333" b="1" dirty="0">
                <a:solidFill>
                  <a:srgbClr val="EDECE2"/>
                </a:solidFill>
                <a:latin typeface="Georgia"/>
                <a:ea typeface="Georgia"/>
                <a:cs typeface="Georgia"/>
                <a:sym typeface="Georgia"/>
              </a:rPr>
              <a:t>1. Introduction and Project Scope</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sp>
        <p:nvSpPr>
          <p:cNvPr id="92" name="Google Shape;9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455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b="1">
                <a:latin typeface="Georgia"/>
                <a:ea typeface="Georgia"/>
                <a:cs typeface="Georgia"/>
                <a:sym typeface="Georgia"/>
              </a:rPr>
              <a:t>Background &amp; Project Scope</a:t>
            </a:r>
            <a:endParaRPr b="1">
              <a:latin typeface="Georgia"/>
              <a:ea typeface="Georgia"/>
              <a:cs typeface="Georgia"/>
              <a:sym typeface="Georgia"/>
            </a:endParaRPr>
          </a:p>
        </p:txBody>
      </p:sp>
      <p:pic>
        <p:nvPicPr>
          <p:cNvPr id="98" name="Google Shape;98;p17"/>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99" name="Google Shape;99;p17"/>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tx1"/>
                </a:solidFill>
                <a:latin typeface="Georgia"/>
                <a:ea typeface="Georgia"/>
                <a:cs typeface="Georgia"/>
                <a:sym typeface="Georgia"/>
              </a:rPr>
              <a:t>Introduction</a:t>
            </a:r>
            <a:r>
              <a:rPr lang="en" sz="1100" b="1" dirty="0"/>
              <a:t> </a:t>
            </a:r>
            <a:endParaRPr sz="1100" b="1" dirty="0"/>
          </a:p>
        </p:txBody>
      </p:sp>
      <p:sp>
        <p:nvSpPr>
          <p:cNvPr id="100" name="Google Shape;100;p17"/>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101" name="Google Shape;101;p17"/>
          <p:cNvSpPr/>
          <p:nvPr/>
        </p:nvSpPr>
        <p:spPr>
          <a:xfrm>
            <a:off x="324072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102" name="Google Shape;102;p17"/>
          <p:cNvSpPr/>
          <p:nvPr/>
        </p:nvSpPr>
        <p:spPr>
          <a:xfrm>
            <a:off x="19923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pic>
        <p:nvPicPr>
          <p:cNvPr id="103" name="Google Shape;103;p17"/>
          <p:cNvPicPr preferRelativeResize="0"/>
          <p:nvPr/>
        </p:nvPicPr>
        <p:blipFill>
          <a:blip r:embed="rId4">
            <a:alphaModFix/>
          </a:blip>
          <a:stretch>
            <a:fillRect/>
          </a:stretch>
        </p:blipFill>
        <p:spPr>
          <a:xfrm>
            <a:off x="606546" y="1450802"/>
            <a:ext cx="3351429" cy="2241899"/>
          </a:xfrm>
          <a:prstGeom prst="rect">
            <a:avLst/>
          </a:prstGeom>
          <a:noFill/>
          <a:ln>
            <a:noFill/>
          </a:ln>
        </p:spPr>
      </p:pic>
      <p:sp>
        <p:nvSpPr>
          <p:cNvPr id="104" name="Google Shape;104;p17"/>
          <p:cNvSpPr txBox="1"/>
          <p:nvPr/>
        </p:nvSpPr>
        <p:spPr>
          <a:xfrm>
            <a:off x="4489100" y="1616925"/>
            <a:ext cx="41121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Georgia"/>
              <a:buChar char="●"/>
            </a:pPr>
            <a:r>
              <a:rPr lang="en">
                <a:latin typeface="Georgia"/>
                <a:ea typeface="Georgia"/>
                <a:cs typeface="Georgia"/>
                <a:sym typeface="Georgia"/>
              </a:rPr>
              <a:t>Academic Advising </a:t>
            </a:r>
            <a:endParaRPr>
              <a:latin typeface="Georgia"/>
              <a:ea typeface="Georgia"/>
              <a:cs typeface="Georgia"/>
              <a:sym typeface="Georgia"/>
            </a:endParaRPr>
          </a:p>
          <a:p>
            <a:pPr marL="457200" lvl="0" indent="-317500" algn="l" rtl="0">
              <a:spcBef>
                <a:spcPts val="0"/>
              </a:spcBef>
              <a:spcAft>
                <a:spcPts val="0"/>
              </a:spcAft>
              <a:buSzPts val="1400"/>
              <a:buFont typeface="Georgia"/>
              <a:buChar char="●"/>
            </a:pPr>
            <a:r>
              <a:rPr lang="en">
                <a:latin typeface="Georgia"/>
                <a:ea typeface="Georgia"/>
                <a:cs typeface="Georgia"/>
                <a:sym typeface="Georgia"/>
              </a:rPr>
              <a:t>Currently…</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No process to identify at-risk students</a:t>
            </a:r>
            <a:endParaRPr>
              <a:latin typeface="Georgia"/>
              <a:ea typeface="Georgia"/>
              <a:cs typeface="Georgia"/>
              <a:sym typeface="Georgia"/>
            </a:endParaRPr>
          </a:p>
          <a:p>
            <a:pPr marL="914400" lvl="1" indent="-317500" algn="l" rtl="0">
              <a:spcBef>
                <a:spcPts val="0"/>
              </a:spcBef>
              <a:spcAft>
                <a:spcPts val="0"/>
              </a:spcAft>
              <a:buSzPts val="1400"/>
              <a:buFont typeface="Georgia"/>
              <a:buChar char="○"/>
            </a:pPr>
            <a:r>
              <a:rPr lang="en">
                <a:latin typeface="Georgia"/>
                <a:ea typeface="Georgia"/>
                <a:cs typeface="Georgia"/>
                <a:sym typeface="Georgia"/>
              </a:rPr>
              <a:t>Use of anecdotal evidence to support best practices </a:t>
            </a:r>
            <a:endParaRPr>
              <a:latin typeface="Georgia"/>
              <a:ea typeface="Georgia"/>
              <a:cs typeface="Georgia"/>
              <a:sym typeface="Georgia"/>
            </a:endParaRPr>
          </a:p>
          <a:p>
            <a:pPr marL="914400" lvl="0" indent="0" algn="l" rtl="0">
              <a:spcBef>
                <a:spcPts val="0"/>
              </a:spcBef>
              <a:spcAft>
                <a:spcPts val="0"/>
              </a:spcAft>
              <a:buNone/>
            </a:pPr>
            <a:endParaRPr>
              <a:latin typeface="Georgia"/>
              <a:ea typeface="Georgia"/>
              <a:cs typeface="Georgia"/>
              <a:sym typeface="Georgia"/>
            </a:endParaRPr>
          </a:p>
        </p:txBody>
      </p:sp>
      <p:sp>
        <p:nvSpPr>
          <p:cNvPr id="105" name="Google Shape;10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
        <p:nvSpPr>
          <p:cNvPr id="106" name="Google Shape;106;p17"/>
          <p:cNvSpPr/>
          <p:nvPr/>
        </p:nvSpPr>
        <p:spPr>
          <a:xfrm>
            <a:off x="448910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107" name="Google Shape;107;p17"/>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b="1">
                <a:latin typeface="Georgia"/>
                <a:ea typeface="Georgia"/>
                <a:cs typeface="Georgia"/>
                <a:sym typeface="Georgia"/>
              </a:rPr>
              <a:t>Background &amp; Project Scope</a:t>
            </a:r>
            <a:endParaRPr b="1">
              <a:latin typeface="Georgia"/>
              <a:ea typeface="Georgia"/>
              <a:cs typeface="Georgia"/>
              <a:sym typeface="Georgia"/>
            </a:endParaRPr>
          </a:p>
        </p:txBody>
      </p:sp>
      <p:pic>
        <p:nvPicPr>
          <p:cNvPr id="113" name="Google Shape;113;p18"/>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14" name="Google Shape;114;p18"/>
          <p:cNvSpPr txBox="1"/>
          <p:nvPr/>
        </p:nvSpPr>
        <p:spPr>
          <a:xfrm>
            <a:off x="884700" y="1728450"/>
            <a:ext cx="7374600" cy="1416000"/>
          </a:xfrm>
          <a:prstGeom prst="rect">
            <a:avLst/>
          </a:prstGeom>
          <a:noFill/>
          <a:ln w="38100" cap="flat" cmpd="sng">
            <a:solidFill>
              <a:srgbClr val="A61C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CC4125"/>
                </a:solidFill>
                <a:latin typeface="Georgia"/>
                <a:ea typeface="Georgia"/>
                <a:cs typeface="Georgia"/>
                <a:sym typeface="Georgia"/>
              </a:rPr>
              <a:t>Definition of Success:</a:t>
            </a:r>
            <a:endParaRPr sz="2000" b="1">
              <a:solidFill>
                <a:srgbClr val="CC4125"/>
              </a:solidFill>
              <a:latin typeface="Georgia"/>
              <a:ea typeface="Georgia"/>
              <a:cs typeface="Georgia"/>
              <a:sym typeface="Georgia"/>
            </a:endParaRPr>
          </a:p>
          <a:p>
            <a:pPr marL="0" lvl="0" indent="0" algn="ctr" rtl="0">
              <a:spcBef>
                <a:spcPts val="0"/>
              </a:spcBef>
              <a:spcAft>
                <a:spcPts val="0"/>
              </a:spcAft>
              <a:buNone/>
            </a:pPr>
            <a:endParaRPr sz="2000">
              <a:latin typeface="Georgia"/>
              <a:ea typeface="Georgia"/>
              <a:cs typeface="Georgia"/>
              <a:sym typeface="Georgia"/>
            </a:endParaRPr>
          </a:p>
          <a:p>
            <a:pPr marL="0" lvl="0" indent="0" algn="ctr" rtl="0">
              <a:spcBef>
                <a:spcPts val="0"/>
              </a:spcBef>
              <a:spcAft>
                <a:spcPts val="0"/>
              </a:spcAft>
              <a:buNone/>
            </a:pPr>
            <a:r>
              <a:rPr lang="en" sz="2000">
                <a:latin typeface="Georgia"/>
                <a:ea typeface="Georgia"/>
                <a:cs typeface="Georgia"/>
                <a:sym typeface="Georgia"/>
              </a:rPr>
              <a:t>Graduation from the Farmer School of Business within 6 years (12 terms)</a:t>
            </a:r>
            <a:endParaRPr sz="2000">
              <a:latin typeface="Georgia"/>
              <a:ea typeface="Georgia"/>
              <a:cs typeface="Georgia"/>
              <a:sym typeface="Georgia"/>
            </a:endParaRPr>
          </a:p>
        </p:txBody>
      </p:sp>
      <p:sp>
        <p:nvSpPr>
          <p:cNvPr id="115" name="Google Shape;11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16" name="Google Shape;116;p18"/>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117" name="Google Shape;117;p18"/>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118" name="Google Shape;118;p18"/>
          <p:cNvSpPr/>
          <p:nvPr/>
        </p:nvSpPr>
        <p:spPr>
          <a:xfrm>
            <a:off x="324072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119" name="Google Shape;119;p18"/>
          <p:cNvSpPr/>
          <p:nvPr/>
        </p:nvSpPr>
        <p:spPr>
          <a:xfrm>
            <a:off x="19923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120" name="Google Shape;120;p18"/>
          <p:cNvSpPr/>
          <p:nvPr/>
        </p:nvSpPr>
        <p:spPr>
          <a:xfrm>
            <a:off x="448910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121" name="Google Shape;121;p18"/>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41230"/>
        </a:solidFill>
        <a:effectLst/>
      </p:bgPr>
    </p:bg>
    <p:spTree>
      <p:nvGrpSpPr>
        <p:cNvPr id="1" name="Shape 125"/>
        <p:cNvGrpSpPr/>
        <p:nvPr/>
      </p:nvGrpSpPr>
      <p:grpSpPr>
        <a:xfrm>
          <a:off x="0" y="0"/>
          <a:ext cx="0" cy="0"/>
          <a:chOff x="0" y="0"/>
          <a:chExt cx="0" cy="0"/>
        </a:xfrm>
      </p:grpSpPr>
      <p:sp>
        <p:nvSpPr>
          <p:cNvPr id="126" name="Google Shape;126;p19"/>
          <p:cNvSpPr txBox="1">
            <a:spLocks noGrp="1"/>
          </p:cNvSpPr>
          <p:nvPr>
            <p:ph type="title"/>
          </p:nvPr>
        </p:nvSpPr>
        <p:spPr>
          <a:xfrm>
            <a:off x="843748" y="2150850"/>
            <a:ext cx="74565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333" b="1" dirty="0">
                <a:solidFill>
                  <a:srgbClr val="EDECE2"/>
                </a:solidFill>
                <a:latin typeface="Georgia"/>
                <a:ea typeface="Georgia"/>
                <a:cs typeface="Georgia"/>
                <a:sym typeface="Georgia"/>
              </a:rPr>
              <a:t>2. Research Questions</a:t>
            </a:r>
            <a:endParaRPr sz="3133" b="1" dirty="0">
              <a:solidFill>
                <a:srgbClr val="EDECE2"/>
              </a:solidFill>
              <a:latin typeface="Georgia"/>
              <a:ea typeface="Georgia"/>
              <a:cs typeface="Georgia"/>
              <a:sym typeface="Georgia"/>
            </a:endParaRPr>
          </a:p>
          <a:p>
            <a:pPr marL="457200" lvl="0" indent="0" algn="ctr" rtl="0">
              <a:spcBef>
                <a:spcPts val="0"/>
              </a:spcBef>
              <a:spcAft>
                <a:spcPts val="0"/>
              </a:spcAft>
              <a:buNone/>
            </a:pPr>
            <a:endParaRPr sz="2400" dirty="0">
              <a:latin typeface="Georgia"/>
              <a:ea typeface="Georgia"/>
              <a:cs typeface="Georgia"/>
              <a:sym typeface="Georgia"/>
            </a:endParaRPr>
          </a:p>
        </p:txBody>
      </p:sp>
      <p:pic>
        <p:nvPicPr>
          <p:cNvPr id="127" name="Google Shape;127;p19"/>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28" name="Google Shape;12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sz="3000" b="1">
                <a:latin typeface="Georgia"/>
                <a:ea typeface="Georgia"/>
                <a:cs typeface="Georgia"/>
                <a:sym typeface="Georgia"/>
              </a:rPr>
              <a:t>Project Goals</a:t>
            </a:r>
            <a:endParaRPr b="1">
              <a:latin typeface="Georgia"/>
              <a:ea typeface="Georgia"/>
              <a:cs typeface="Georgia"/>
              <a:sym typeface="Georgia"/>
            </a:endParaRPr>
          </a:p>
        </p:txBody>
      </p:sp>
      <p:sp>
        <p:nvSpPr>
          <p:cNvPr id="134" name="Google Shape;134;p20"/>
          <p:cNvSpPr txBox="1">
            <a:spLocks noGrp="1"/>
          </p:cNvSpPr>
          <p:nvPr>
            <p:ph type="body" idx="1"/>
          </p:nvPr>
        </p:nvSpPr>
        <p:spPr>
          <a:xfrm>
            <a:off x="436225" y="889825"/>
            <a:ext cx="8520600" cy="31926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endParaRPr>
              <a:solidFill>
                <a:srgbClr val="231F20"/>
              </a:solidFill>
              <a:latin typeface="Georgia"/>
              <a:ea typeface="Georgia"/>
              <a:cs typeface="Georgia"/>
              <a:sym typeface="Georgia"/>
            </a:endParaRPr>
          </a:p>
          <a:p>
            <a:pPr marL="457200" lvl="0" indent="-336550" algn="l" rtl="0">
              <a:lnSpc>
                <a:spcPct val="150000"/>
              </a:lnSpc>
              <a:spcBef>
                <a:spcPts val="800"/>
              </a:spcBef>
              <a:spcAft>
                <a:spcPts val="0"/>
              </a:spcAft>
              <a:buClr>
                <a:srgbClr val="231F20"/>
              </a:buClr>
              <a:buSzPts val="1700"/>
              <a:buFont typeface="Georgia"/>
              <a:buChar char="●"/>
            </a:pPr>
            <a:r>
              <a:rPr lang="en" sz="1700">
                <a:solidFill>
                  <a:srgbClr val="231F20"/>
                </a:solidFill>
                <a:latin typeface="Georgia"/>
                <a:ea typeface="Georgia"/>
                <a:cs typeface="Georgia"/>
                <a:sym typeface="Georgia"/>
              </a:rPr>
              <a:t>A definition of </a:t>
            </a:r>
            <a:r>
              <a:rPr lang="en" sz="1700" b="1">
                <a:solidFill>
                  <a:srgbClr val="C41230"/>
                </a:solidFill>
                <a:latin typeface="Georgia"/>
                <a:ea typeface="Georgia"/>
                <a:cs typeface="Georgia"/>
                <a:sym typeface="Georgia"/>
              </a:rPr>
              <a:t>student success</a:t>
            </a:r>
            <a:endParaRPr sz="1700" b="1">
              <a:solidFill>
                <a:srgbClr val="C41230"/>
              </a:solidFill>
              <a:latin typeface="Georgia"/>
              <a:ea typeface="Georgia"/>
              <a:cs typeface="Georgia"/>
              <a:sym typeface="Georgia"/>
            </a:endParaRPr>
          </a:p>
          <a:p>
            <a:pPr marL="457200" lvl="0" indent="-336550" algn="l" rtl="0">
              <a:lnSpc>
                <a:spcPct val="150000"/>
              </a:lnSpc>
              <a:spcBef>
                <a:spcPts val="0"/>
              </a:spcBef>
              <a:spcAft>
                <a:spcPts val="0"/>
              </a:spcAft>
              <a:buClr>
                <a:srgbClr val="231F20"/>
              </a:buClr>
              <a:buSzPts val="1700"/>
              <a:buFont typeface="Georgia"/>
              <a:buChar char="●"/>
            </a:pPr>
            <a:r>
              <a:rPr lang="en" sz="1700">
                <a:solidFill>
                  <a:srgbClr val="231F20"/>
                </a:solidFill>
                <a:latin typeface="Georgia"/>
                <a:ea typeface="Georgia"/>
                <a:cs typeface="Georgia"/>
                <a:sym typeface="Georgia"/>
              </a:rPr>
              <a:t>Analysis and modeling to identify and predict</a:t>
            </a:r>
            <a:r>
              <a:rPr lang="en" sz="1700">
                <a:solidFill>
                  <a:srgbClr val="C41230"/>
                </a:solidFill>
                <a:latin typeface="Georgia"/>
                <a:ea typeface="Georgia"/>
                <a:cs typeface="Georgia"/>
                <a:sym typeface="Georgia"/>
              </a:rPr>
              <a:t> </a:t>
            </a:r>
            <a:r>
              <a:rPr lang="en" sz="1700" b="1">
                <a:solidFill>
                  <a:srgbClr val="C41230"/>
                </a:solidFill>
                <a:latin typeface="Georgia"/>
                <a:ea typeface="Georgia"/>
                <a:cs typeface="Georgia"/>
                <a:sym typeface="Georgia"/>
              </a:rPr>
              <a:t>successful</a:t>
            </a:r>
            <a:r>
              <a:rPr lang="en" sz="1700">
                <a:solidFill>
                  <a:srgbClr val="231F20"/>
                </a:solidFill>
                <a:latin typeface="Georgia"/>
                <a:ea typeface="Georgia"/>
                <a:cs typeface="Georgia"/>
                <a:sym typeface="Georgia"/>
              </a:rPr>
              <a:t> and </a:t>
            </a:r>
            <a:r>
              <a:rPr lang="en" sz="1700" b="1">
                <a:solidFill>
                  <a:srgbClr val="C41230"/>
                </a:solidFill>
                <a:latin typeface="Georgia"/>
                <a:ea typeface="Georgia"/>
                <a:cs typeface="Georgia"/>
                <a:sym typeface="Georgia"/>
              </a:rPr>
              <a:t>at-risk</a:t>
            </a:r>
            <a:r>
              <a:rPr lang="en" sz="1700">
                <a:solidFill>
                  <a:srgbClr val="231F20"/>
                </a:solidFill>
                <a:latin typeface="Georgia"/>
                <a:ea typeface="Georgia"/>
                <a:cs typeface="Georgia"/>
                <a:sym typeface="Georgia"/>
              </a:rPr>
              <a:t> students</a:t>
            </a:r>
            <a:endParaRPr sz="1700">
              <a:solidFill>
                <a:srgbClr val="231F20"/>
              </a:solidFill>
              <a:latin typeface="Georgia"/>
              <a:ea typeface="Georgia"/>
              <a:cs typeface="Georgia"/>
              <a:sym typeface="Georgia"/>
            </a:endParaRPr>
          </a:p>
          <a:p>
            <a:pPr marL="914400" lvl="1" indent="-336550" algn="l" rtl="0">
              <a:lnSpc>
                <a:spcPct val="150000"/>
              </a:lnSpc>
              <a:spcBef>
                <a:spcPts val="0"/>
              </a:spcBef>
              <a:spcAft>
                <a:spcPts val="0"/>
              </a:spcAft>
              <a:buClr>
                <a:srgbClr val="231F20"/>
              </a:buClr>
              <a:buSzPts val="1700"/>
              <a:buFont typeface="Georgia"/>
              <a:buChar char="○"/>
            </a:pPr>
            <a:r>
              <a:rPr lang="en" sz="1700">
                <a:solidFill>
                  <a:srgbClr val="231F20"/>
                </a:solidFill>
                <a:latin typeface="Georgia"/>
                <a:ea typeface="Georgia"/>
                <a:cs typeface="Georgia"/>
                <a:sym typeface="Georgia"/>
              </a:rPr>
              <a:t>Tableau Dashboard</a:t>
            </a:r>
            <a:endParaRPr sz="1700">
              <a:solidFill>
                <a:srgbClr val="231F20"/>
              </a:solidFill>
              <a:latin typeface="Georgia"/>
              <a:ea typeface="Georgia"/>
              <a:cs typeface="Georgia"/>
              <a:sym typeface="Georgia"/>
            </a:endParaRPr>
          </a:p>
          <a:p>
            <a:pPr marL="914400" lvl="1" indent="-336550" algn="l" rtl="0">
              <a:lnSpc>
                <a:spcPct val="150000"/>
              </a:lnSpc>
              <a:spcBef>
                <a:spcPts val="0"/>
              </a:spcBef>
              <a:spcAft>
                <a:spcPts val="0"/>
              </a:spcAft>
              <a:buClr>
                <a:srgbClr val="231F20"/>
              </a:buClr>
              <a:buSzPts val="1700"/>
              <a:buFont typeface="Georgia"/>
              <a:buChar char="○"/>
            </a:pPr>
            <a:r>
              <a:rPr lang="en" sz="1700">
                <a:solidFill>
                  <a:srgbClr val="231F20"/>
                </a:solidFill>
                <a:latin typeface="Georgia"/>
                <a:ea typeface="Georgia"/>
                <a:cs typeface="Georgia"/>
                <a:sym typeface="Georgia"/>
              </a:rPr>
              <a:t>Logistic Regression Model</a:t>
            </a:r>
            <a:endParaRPr sz="1700">
              <a:solidFill>
                <a:srgbClr val="231F20"/>
              </a:solidFill>
              <a:latin typeface="Georgia"/>
              <a:ea typeface="Georgia"/>
              <a:cs typeface="Georgia"/>
              <a:sym typeface="Georgia"/>
            </a:endParaRPr>
          </a:p>
          <a:p>
            <a:pPr marL="457200" lvl="0" indent="-342900" algn="l" rtl="0">
              <a:lnSpc>
                <a:spcPct val="150000"/>
              </a:lnSpc>
              <a:spcBef>
                <a:spcPts val="0"/>
              </a:spcBef>
              <a:spcAft>
                <a:spcPts val="0"/>
              </a:spcAft>
              <a:buClr>
                <a:srgbClr val="231F20"/>
              </a:buClr>
              <a:buSzPts val="1800"/>
              <a:buFont typeface="Georgia"/>
              <a:buChar char="●"/>
            </a:pPr>
            <a:r>
              <a:rPr lang="en" sz="1700">
                <a:solidFill>
                  <a:srgbClr val="231F20"/>
                </a:solidFill>
                <a:latin typeface="Georgia"/>
                <a:ea typeface="Georgia"/>
                <a:cs typeface="Georgia"/>
                <a:sym typeface="Georgia"/>
              </a:rPr>
              <a:t>Reproducible workflow</a:t>
            </a:r>
            <a:r>
              <a:rPr lang="en">
                <a:solidFill>
                  <a:srgbClr val="231F20"/>
                </a:solidFill>
                <a:latin typeface="Georgia"/>
                <a:ea typeface="Georgia"/>
                <a:cs typeface="Georgia"/>
                <a:sym typeface="Georgia"/>
              </a:rPr>
              <a:t> </a:t>
            </a:r>
            <a:endParaRPr>
              <a:solidFill>
                <a:srgbClr val="231F20"/>
              </a:solidFill>
              <a:latin typeface="Georgia"/>
              <a:ea typeface="Georgia"/>
              <a:cs typeface="Georgia"/>
              <a:sym typeface="Georgia"/>
            </a:endParaRPr>
          </a:p>
          <a:p>
            <a:pPr marL="0" lvl="0" indent="0" algn="l" rtl="0">
              <a:lnSpc>
                <a:spcPct val="150000"/>
              </a:lnSpc>
              <a:spcBef>
                <a:spcPts val="800"/>
              </a:spcBef>
              <a:spcAft>
                <a:spcPts val="0"/>
              </a:spcAft>
              <a:buNone/>
            </a:pPr>
            <a:endParaRPr>
              <a:solidFill>
                <a:srgbClr val="231F20"/>
              </a:solidFill>
              <a:latin typeface="Georgia"/>
              <a:ea typeface="Georgia"/>
              <a:cs typeface="Georgia"/>
              <a:sym typeface="Georgia"/>
            </a:endParaRPr>
          </a:p>
          <a:p>
            <a:pPr marL="0" lvl="0" indent="0" algn="l" rtl="0">
              <a:lnSpc>
                <a:spcPct val="150000"/>
              </a:lnSpc>
              <a:spcBef>
                <a:spcPts val="800"/>
              </a:spcBef>
              <a:spcAft>
                <a:spcPts val="0"/>
              </a:spcAft>
              <a:buNone/>
            </a:pPr>
            <a:endParaRPr sz="1700">
              <a:solidFill>
                <a:srgbClr val="231F20"/>
              </a:solidFill>
              <a:latin typeface="Times New Roman"/>
              <a:ea typeface="Times New Roman"/>
              <a:cs typeface="Times New Roman"/>
              <a:sym typeface="Times New Roman"/>
            </a:endParaRPr>
          </a:p>
        </p:txBody>
      </p:sp>
      <p:pic>
        <p:nvPicPr>
          <p:cNvPr id="135" name="Google Shape;135;p20"/>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36" name="Google Shape;136;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
        <p:nvSpPr>
          <p:cNvPr id="137" name="Google Shape;137;p20"/>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138" name="Google Shape;138;p20"/>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139" name="Google Shape;139;p20"/>
          <p:cNvSpPr/>
          <p:nvPr/>
        </p:nvSpPr>
        <p:spPr>
          <a:xfrm>
            <a:off x="324072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140" name="Google Shape;140;p20"/>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141" name="Google Shape;141;p20"/>
          <p:cNvSpPr/>
          <p:nvPr/>
        </p:nvSpPr>
        <p:spPr>
          <a:xfrm>
            <a:off x="448910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142" name="Google Shape;142;p20"/>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6666"/>
              <a:buFont typeface="Arial"/>
              <a:buNone/>
            </a:pPr>
            <a:r>
              <a:rPr lang="en" sz="3000" b="1">
                <a:latin typeface="Georgia"/>
                <a:ea typeface="Georgia"/>
                <a:cs typeface="Georgia"/>
                <a:sym typeface="Georgia"/>
              </a:rPr>
              <a:t>Research Questions </a:t>
            </a:r>
            <a:endParaRPr b="1">
              <a:latin typeface="Georgia"/>
              <a:ea typeface="Georgia"/>
              <a:cs typeface="Georgia"/>
              <a:sym typeface="Georgia"/>
            </a:endParaRPr>
          </a:p>
        </p:txBody>
      </p:sp>
      <p:pic>
        <p:nvPicPr>
          <p:cNvPr id="148" name="Google Shape;148;p21"/>
          <p:cNvPicPr preferRelativeResize="0"/>
          <p:nvPr/>
        </p:nvPicPr>
        <p:blipFill>
          <a:blip r:embed="rId3">
            <a:alphaModFix/>
          </a:blip>
          <a:stretch>
            <a:fillRect/>
          </a:stretch>
        </p:blipFill>
        <p:spPr>
          <a:xfrm>
            <a:off x="0" y="4568875"/>
            <a:ext cx="2046925" cy="572701"/>
          </a:xfrm>
          <a:prstGeom prst="rect">
            <a:avLst/>
          </a:prstGeom>
          <a:noFill/>
          <a:ln>
            <a:noFill/>
          </a:ln>
        </p:spPr>
      </p:pic>
      <p:sp>
        <p:nvSpPr>
          <p:cNvPr id="149" name="Google Shape;149;p21"/>
          <p:cNvSpPr txBox="1"/>
          <p:nvPr/>
        </p:nvSpPr>
        <p:spPr>
          <a:xfrm>
            <a:off x="626850" y="1324200"/>
            <a:ext cx="7890300" cy="2495100"/>
          </a:xfrm>
          <a:prstGeom prst="rect">
            <a:avLst/>
          </a:prstGeom>
          <a:noFill/>
          <a:ln>
            <a:noFill/>
          </a:ln>
        </p:spPr>
        <p:txBody>
          <a:bodyPr spcFirstLastPara="1" wrap="square" lIns="91425" tIns="91425" rIns="91425" bIns="91425" anchor="t" anchorCtr="0">
            <a:spAutoFit/>
          </a:bodyPr>
          <a:lstStyle/>
          <a:p>
            <a:pPr marL="457200" lvl="0" indent="-349250" algn="l" rtl="0">
              <a:lnSpc>
                <a:spcPct val="115000"/>
              </a:lnSpc>
              <a:spcBef>
                <a:spcPts val="800"/>
              </a:spcBef>
              <a:spcAft>
                <a:spcPts val="0"/>
              </a:spcAft>
              <a:buClr>
                <a:schemeClr val="dk1"/>
              </a:buClr>
              <a:buSzPts val="1900"/>
              <a:buFont typeface="Georgia"/>
              <a:buChar char="●"/>
            </a:pPr>
            <a:r>
              <a:rPr lang="en" sz="1900">
                <a:solidFill>
                  <a:schemeClr val="dk1"/>
                </a:solidFill>
                <a:latin typeface="Georgia"/>
                <a:ea typeface="Georgia"/>
                <a:cs typeface="Georgia"/>
                <a:sym typeface="Georgia"/>
              </a:rPr>
              <a:t>How can a </a:t>
            </a:r>
            <a:r>
              <a:rPr lang="en" sz="1900" b="1">
                <a:solidFill>
                  <a:schemeClr val="dk1"/>
                </a:solidFill>
                <a:latin typeface="Georgia"/>
                <a:ea typeface="Georgia"/>
                <a:cs typeface="Georgia"/>
                <a:sym typeface="Georgia"/>
              </a:rPr>
              <a:t>metric for student success</a:t>
            </a:r>
            <a:r>
              <a:rPr lang="en" sz="1900">
                <a:solidFill>
                  <a:schemeClr val="dk1"/>
                </a:solidFill>
                <a:latin typeface="Georgia"/>
                <a:ea typeface="Georgia"/>
                <a:cs typeface="Georgia"/>
                <a:sym typeface="Georgia"/>
              </a:rPr>
              <a:t> be defined at the Farmer School of Business?</a:t>
            </a:r>
            <a:endParaRPr sz="1900">
              <a:solidFill>
                <a:schemeClr val="dk1"/>
              </a:solidFill>
              <a:latin typeface="Georgia"/>
              <a:ea typeface="Georgia"/>
              <a:cs typeface="Georgia"/>
              <a:sym typeface="Georgia"/>
            </a:endParaRPr>
          </a:p>
          <a:p>
            <a:pPr marL="457200" lvl="0" indent="-349250" algn="l" rtl="0">
              <a:lnSpc>
                <a:spcPct val="115000"/>
              </a:lnSpc>
              <a:spcBef>
                <a:spcPts val="0"/>
              </a:spcBef>
              <a:spcAft>
                <a:spcPts val="0"/>
              </a:spcAft>
              <a:buClr>
                <a:schemeClr val="dk1"/>
              </a:buClr>
              <a:buSzPts val="1900"/>
              <a:buFont typeface="Georgia"/>
              <a:buChar char="●"/>
            </a:pPr>
            <a:r>
              <a:rPr lang="en" sz="1900">
                <a:solidFill>
                  <a:schemeClr val="dk1"/>
                </a:solidFill>
                <a:latin typeface="Georgia"/>
                <a:ea typeface="Georgia"/>
                <a:cs typeface="Georgia"/>
                <a:sym typeface="Georgia"/>
              </a:rPr>
              <a:t>What major-level, course-level, and student-level attributes are </a:t>
            </a:r>
            <a:r>
              <a:rPr lang="en" sz="1900" b="1">
                <a:solidFill>
                  <a:schemeClr val="dk1"/>
                </a:solidFill>
                <a:latin typeface="Georgia"/>
                <a:ea typeface="Georgia"/>
                <a:cs typeface="Georgia"/>
                <a:sym typeface="Georgia"/>
              </a:rPr>
              <a:t>most related</a:t>
            </a:r>
            <a:r>
              <a:rPr lang="en" sz="1900">
                <a:solidFill>
                  <a:schemeClr val="dk1"/>
                </a:solidFill>
                <a:latin typeface="Georgia"/>
                <a:ea typeface="Georgia"/>
                <a:cs typeface="Georgia"/>
                <a:sym typeface="Georgia"/>
              </a:rPr>
              <a:t> to success criteria of graduating with an undergraduate degree within 6 years (12 semesters)?</a:t>
            </a:r>
            <a:endParaRPr sz="1900">
              <a:solidFill>
                <a:schemeClr val="dk1"/>
              </a:solidFill>
              <a:latin typeface="Georgia"/>
              <a:ea typeface="Georgia"/>
              <a:cs typeface="Georgia"/>
              <a:sym typeface="Georgia"/>
            </a:endParaRPr>
          </a:p>
          <a:p>
            <a:pPr marL="457200" lvl="0" indent="-349250" algn="l" rtl="0">
              <a:lnSpc>
                <a:spcPct val="115000"/>
              </a:lnSpc>
              <a:spcBef>
                <a:spcPts val="0"/>
              </a:spcBef>
              <a:spcAft>
                <a:spcPts val="0"/>
              </a:spcAft>
              <a:buClr>
                <a:schemeClr val="dk1"/>
              </a:buClr>
              <a:buSzPts val="1900"/>
              <a:buFont typeface="Georgia"/>
              <a:buChar char="●"/>
            </a:pPr>
            <a:r>
              <a:rPr lang="en" sz="1900">
                <a:solidFill>
                  <a:schemeClr val="dk1"/>
                </a:solidFill>
                <a:latin typeface="Georgia"/>
                <a:ea typeface="Georgia"/>
                <a:cs typeface="Georgia"/>
                <a:sym typeface="Georgia"/>
              </a:rPr>
              <a:t>What </a:t>
            </a:r>
            <a:r>
              <a:rPr lang="en" sz="1900" b="1">
                <a:solidFill>
                  <a:schemeClr val="dk1"/>
                </a:solidFill>
                <a:latin typeface="Georgia"/>
                <a:ea typeface="Georgia"/>
                <a:cs typeface="Georgia"/>
                <a:sym typeface="Georgia"/>
              </a:rPr>
              <a:t>recommendations</a:t>
            </a:r>
            <a:r>
              <a:rPr lang="en" sz="1900">
                <a:solidFill>
                  <a:schemeClr val="dk1"/>
                </a:solidFill>
                <a:latin typeface="Georgia"/>
                <a:ea typeface="Georgia"/>
                <a:cs typeface="Georgia"/>
                <a:sym typeface="Georgia"/>
              </a:rPr>
              <a:t> can be made to improve the efficacy of academic advising?</a:t>
            </a:r>
            <a:endParaRPr sz="1900">
              <a:solidFill>
                <a:schemeClr val="dk1"/>
              </a:solidFill>
              <a:latin typeface="Georgia"/>
              <a:ea typeface="Georgia"/>
              <a:cs typeface="Georgia"/>
              <a:sym typeface="Georgia"/>
            </a:endParaRPr>
          </a:p>
        </p:txBody>
      </p:sp>
      <p:sp>
        <p:nvSpPr>
          <p:cNvPr id="150" name="Google Shape;15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151" name="Google Shape;151;p21"/>
          <p:cNvSpPr/>
          <p:nvPr/>
        </p:nvSpPr>
        <p:spPr>
          <a:xfrm>
            <a:off x="737863"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Introduction</a:t>
            </a:r>
            <a:r>
              <a:rPr lang="en" sz="1100" b="1"/>
              <a:t> </a:t>
            </a:r>
            <a:endParaRPr sz="1100" b="1"/>
          </a:p>
        </p:txBody>
      </p:sp>
      <p:sp>
        <p:nvSpPr>
          <p:cNvPr id="152" name="Google Shape;152;p21"/>
          <p:cNvSpPr/>
          <p:nvPr/>
        </p:nvSpPr>
        <p:spPr>
          <a:xfrm>
            <a:off x="700905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Conclusion</a:t>
            </a:r>
            <a:endParaRPr sz="1300" b="1"/>
          </a:p>
        </p:txBody>
      </p:sp>
      <p:sp>
        <p:nvSpPr>
          <p:cNvPr id="153" name="Google Shape;153;p21"/>
          <p:cNvSpPr/>
          <p:nvPr/>
        </p:nvSpPr>
        <p:spPr>
          <a:xfrm>
            <a:off x="324072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Modeling</a:t>
            </a:r>
            <a:endParaRPr sz="1300" b="1"/>
          </a:p>
        </p:txBody>
      </p:sp>
      <p:sp>
        <p:nvSpPr>
          <p:cNvPr id="154" name="Google Shape;154;p21"/>
          <p:cNvSpPr/>
          <p:nvPr/>
        </p:nvSpPr>
        <p:spPr>
          <a:xfrm>
            <a:off x="1992350" y="4300675"/>
            <a:ext cx="1397100" cy="268200"/>
          </a:xfrm>
          <a:prstGeom prst="chevron">
            <a:avLst>
              <a:gd name="adj" fmla="val 50000"/>
            </a:avLst>
          </a:prstGeom>
          <a:solidFill>
            <a:srgbClr val="C4123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Research</a:t>
            </a:r>
            <a:endParaRPr sz="1300" b="1"/>
          </a:p>
        </p:txBody>
      </p:sp>
      <p:sp>
        <p:nvSpPr>
          <p:cNvPr id="155" name="Google Shape;155;p21"/>
          <p:cNvSpPr/>
          <p:nvPr/>
        </p:nvSpPr>
        <p:spPr>
          <a:xfrm>
            <a:off x="4489100"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Analysis</a:t>
            </a:r>
            <a:endParaRPr sz="1300" b="1"/>
          </a:p>
        </p:txBody>
      </p:sp>
      <p:sp>
        <p:nvSpPr>
          <p:cNvPr id="156" name="Google Shape;156;p21"/>
          <p:cNvSpPr/>
          <p:nvPr/>
        </p:nvSpPr>
        <p:spPr>
          <a:xfrm>
            <a:off x="5743575" y="4300675"/>
            <a:ext cx="1397100" cy="268200"/>
          </a:xfrm>
          <a:prstGeom prst="chevron">
            <a:avLst>
              <a:gd name="adj" fmla="val 50000"/>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latin typeface="Georgia"/>
                <a:ea typeface="Georgia"/>
                <a:cs typeface="Georgia"/>
                <a:sym typeface="Georgia"/>
              </a:rPr>
              <a:t>Discussion</a:t>
            </a:r>
            <a:endParaRPr sz="1300" b="1"/>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1301</Words>
  <Application>Microsoft Office PowerPoint</Application>
  <PresentationFormat>On-screen Show (16:9)</PresentationFormat>
  <Paragraphs>331</Paragraphs>
  <Slides>31</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Georgia</vt:lpstr>
      <vt:lpstr>Times New Roman</vt:lpstr>
      <vt:lpstr>Simple Light</vt:lpstr>
      <vt:lpstr>PowerPoint Presentation</vt:lpstr>
      <vt:lpstr>The Team</vt:lpstr>
      <vt:lpstr>PowerPoint Presentation</vt:lpstr>
      <vt:lpstr>1. Introduction and Project Scope </vt:lpstr>
      <vt:lpstr>Background &amp; Project Scope</vt:lpstr>
      <vt:lpstr>Background &amp; Project Scope</vt:lpstr>
      <vt:lpstr>2. Research Questions </vt:lpstr>
      <vt:lpstr>Project Goals</vt:lpstr>
      <vt:lpstr>Research Questions </vt:lpstr>
      <vt:lpstr>3. Modeling </vt:lpstr>
      <vt:lpstr>PowerPoint Presentation</vt:lpstr>
      <vt:lpstr>4. Analysis </vt:lpstr>
      <vt:lpstr>Analysis Tools:</vt:lpstr>
      <vt:lpstr>Exploratory Analysis: Student Level</vt:lpstr>
      <vt:lpstr>Exploratory Analysis: Student Level</vt:lpstr>
      <vt:lpstr>Exploratory Analysis: Student Level</vt:lpstr>
      <vt:lpstr>Exploratory Analysis: Student Level</vt:lpstr>
      <vt:lpstr>Exploratory Analysis: Major Level</vt:lpstr>
      <vt:lpstr>Exploratory Analysis: Major Level</vt:lpstr>
      <vt:lpstr>Model: Logistic Regression</vt:lpstr>
      <vt:lpstr>Model: Logistic Regression</vt:lpstr>
      <vt:lpstr>Model Performance</vt:lpstr>
      <vt:lpstr>Model Performance</vt:lpstr>
      <vt:lpstr>Feature Importances of Student Success Attributes</vt:lpstr>
      <vt:lpstr>Feature Importances of Student Success Attributes</vt:lpstr>
      <vt:lpstr>5. Discussion </vt:lpstr>
      <vt:lpstr>Limitations</vt:lpstr>
      <vt:lpstr>Recommendations</vt:lpstr>
      <vt:lpstr>6. Conclusion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Odrowaz, Magda Maria Ms.</cp:lastModifiedBy>
  <cp:revision>1</cp:revision>
  <dcterms:modified xsi:type="dcterms:W3CDTF">2022-12-03T03:50:34Z</dcterms:modified>
</cp:coreProperties>
</file>